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handoutMasterIdLst>
    <p:handoutMasterId r:id="rId72"/>
  </p:handoutMasterIdLst>
  <p:sldIdLst>
    <p:sldId id="256" r:id="rId2"/>
    <p:sldId id="258" r:id="rId3"/>
    <p:sldId id="300" r:id="rId4"/>
    <p:sldId id="302" r:id="rId5"/>
    <p:sldId id="259" r:id="rId6"/>
    <p:sldId id="260" r:id="rId7"/>
    <p:sldId id="369" r:id="rId8"/>
    <p:sldId id="261" r:id="rId9"/>
    <p:sldId id="381" r:id="rId10"/>
    <p:sldId id="382" r:id="rId11"/>
    <p:sldId id="383" r:id="rId12"/>
    <p:sldId id="384" r:id="rId13"/>
    <p:sldId id="263" r:id="rId14"/>
    <p:sldId id="265" r:id="rId15"/>
    <p:sldId id="370" r:id="rId16"/>
    <p:sldId id="371" r:id="rId17"/>
    <p:sldId id="372" r:id="rId18"/>
    <p:sldId id="393" r:id="rId19"/>
    <p:sldId id="331" r:id="rId20"/>
    <p:sldId id="332" r:id="rId21"/>
    <p:sldId id="333" r:id="rId22"/>
    <p:sldId id="334" r:id="rId23"/>
    <p:sldId id="335" r:id="rId24"/>
    <p:sldId id="337" r:id="rId25"/>
    <p:sldId id="338" r:id="rId26"/>
    <p:sldId id="339" r:id="rId27"/>
    <p:sldId id="340" r:id="rId28"/>
    <p:sldId id="341" r:id="rId29"/>
    <p:sldId id="342" r:id="rId30"/>
    <p:sldId id="355" r:id="rId31"/>
    <p:sldId id="395" r:id="rId32"/>
    <p:sldId id="396" r:id="rId33"/>
    <p:sldId id="399" r:id="rId34"/>
    <p:sldId id="397" r:id="rId35"/>
    <p:sldId id="398" r:id="rId36"/>
    <p:sldId id="394" r:id="rId37"/>
    <p:sldId id="385" r:id="rId38"/>
    <p:sldId id="386" r:id="rId39"/>
    <p:sldId id="387" r:id="rId40"/>
    <p:sldId id="388" r:id="rId41"/>
    <p:sldId id="389" r:id="rId42"/>
    <p:sldId id="390" r:id="rId43"/>
    <p:sldId id="391" r:id="rId44"/>
    <p:sldId id="392" r:id="rId45"/>
    <p:sldId id="361" r:id="rId46"/>
    <p:sldId id="362" r:id="rId47"/>
    <p:sldId id="363" r:id="rId48"/>
    <p:sldId id="407" r:id="rId49"/>
    <p:sldId id="408" r:id="rId50"/>
    <p:sldId id="400" r:id="rId51"/>
    <p:sldId id="401" r:id="rId52"/>
    <p:sldId id="402" r:id="rId53"/>
    <p:sldId id="403" r:id="rId54"/>
    <p:sldId id="404" r:id="rId55"/>
    <p:sldId id="367" r:id="rId56"/>
    <p:sldId id="377" r:id="rId57"/>
    <p:sldId id="406" r:id="rId58"/>
    <p:sldId id="378" r:id="rId59"/>
    <p:sldId id="379" r:id="rId60"/>
    <p:sldId id="409" r:id="rId61"/>
    <p:sldId id="368" r:id="rId62"/>
    <p:sldId id="380" r:id="rId63"/>
    <p:sldId id="303" r:id="rId64"/>
    <p:sldId id="327" r:id="rId65"/>
    <p:sldId id="328" r:id="rId66"/>
    <p:sldId id="329" r:id="rId67"/>
    <p:sldId id="330" r:id="rId68"/>
    <p:sldId id="292" r:id="rId69"/>
    <p:sldId id="360" r:id="rId70"/>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90"/>
  </p:normalViewPr>
  <p:slideViewPr>
    <p:cSldViewPr>
      <p:cViewPr varScale="1">
        <p:scale>
          <a:sx n="91" d="100"/>
          <a:sy n="91" d="100"/>
        </p:scale>
        <p:origin x="1704" y="184"/>
      </p:cViewPr>
      <p:guideLst>
        <p:guide orient="horz" pos="2160"/>
        <p:guide pos="2880"/>
      </p:guideLst>
    </p:cSldViewPr>
  </p:slideViewPr>
  <p:notesTextViewPr>
    <p:cViewPr>
      <p:scale>
        <a:sx n="3" d="2"/>
        <a:sy n="3" d="2"/>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5138"/>
          </a:xfrm>
          <a:prstGeom prst="rect">
            <a:avLst/>
          </a:prstGeom>
        </p:spPr>
        <p:txBody>
          <a:bodyPr vert="horz" lIns="91440" tIns="45720" rIns="91440" bIns="45720" rtlCol="0"/>
          <a:lstStyle>
            <a:lvl1pPr algn="r">
              <a:defRPr sz="1200"/>
            </a:lvl1pPr>
          </a:lstStyle>
          <a:p>
            <a:fld id="{4E4189D6-33B3-4407-BAC2-FC9AB4D0D53E}" type="datetimeFigureOut">
              <a:rPr lang="en-US" smtClean="0"/>
              <a:t>4/13/20</a:t>
            </a:fld>
            <a:endParaRPr lang="en-US"/>
          </a:p>
        </p:txBody>
      </p:sp>
      <p:sp>
        <p:nvSpPr>
          <p:cNvPr id="4" name="Footer Placeholder 3"/>
          <p:cNvSpPr>
            <a:spLocks noGrp="1"/>
          </p:cNvSpPr>
          <p:nvPr>
            <p:ph type="ftr" sz="quarter" idx="2"/>
          </p:nvPr>
        </p:nvSpPr>
        <p:spPr>
          <a:xfrm>
            <a:off x="0" y="8829675"/>
            <a:ext cx="3037840"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675"/>
            <a:ext cx="3037840" cy="465138"/>
          </a:xfrm>
          <a:prstGeom prst="rect">
            <a:avLst/>
          </a:prstGeom>
        </p:spPr>
        <p:txBody>
          <a:bodyPr vert="horz" lIns="91440" tIns="45720" rIns="91440" bIns="45720" rtlCol="0" anchor="b"/>
          <a:lstStyle>
            <a:lvl1pPr algn="r">
              <a:defRPr sz="1200"/>
            </a:lvl1pPr>
          </a:lstStyle>
          <a:p>
            <a:fld id="{E593672E-3ED5-4192-949D-0040BF521BFE}" type="slidenum">
              <a:rPr lang="en-US" smtClean="0"/>
              <a:t>‹#›</a:t>
            </a:fld>
            <a:endParaRPr lang="en-US"/>
          </a:p>
        </p:txBody>
      </p:sp>
    </p:spTree>
    <p:extLst>
      <p:ext uri="{BB962C8B-B14F-4D97-AF65-F5344CB8AC3E}">
        <p14:creationId xmlns:p14="http://schemas.microsoft.com/office/powerpoint/2010/main" val="3288321888"/>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1440" tIns="45720" rIns="91440" bIns="45720" rtlCol="0"/>
          <a:lstStyle>
            <a:lvl1pPr algn="r">
              <a:defRPr sz="1200"/>
            </a:lvl1pPr>
          </a:lstStyle>
          <a:p>
            <a:fld id="{066E9B8E-C4C0-4DBF-A62E-DC82E8C21034}" type="datetimeFigureOut">
              <a:rPr lang="en-US" smtClean="0"/>
              <a:pPr/>
              <a:t>4/13/20</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1440" tIns="45720" rIns="91440" bIns="45720" rtlCol="0" anchor="b"/>
          <a:lstStyle>
            <a:lvl1pPr algn="r">
              <a:defRPr sz="1200"/>
            </a:lvl1pPr>
          </a:lstStyle>
          <a:p>
            <a:fld id="{A14A2D0A-007A-4574-ACDE-24F91B54DD85}" type="slidenum">
              <a:rPr lang="en-US" smtClean="0"/>
              <a:pPr/>
              <a:t>‹#›</a:t>
            </a:fld>
            <a:endParaRPr lang="en-US"/>
          </a:p>
        </p:txBody>
      </p:sp>
    </p:spTree>
    <p:extLst>
      <p:ext uri="{BB962C8B-B14F-4D97-AF65-F5344CB8AC3E}">
        <p14:creationId xmlns:p14="http://schemas.microsoft.com/office/powerpoint/2010/main" val="3239865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14A2D0A-007A-4574-ACDE-24F91B54DD85}" type="slidenum">
              <a:rPr lang="en-US" smtClean="0"/>
              <a:pPr/>
              <a:t>22</a:t>
            </a:fld>
            <a:endParaRPr lang="en-US"/>
          </a:p>
        </p:txBody>
      </p:sp>
    </p:spTree>
    <p:extLst>
      <p:ext uri="{BB962C8B-B14F-4D97-AF65-F5344CB8AC3E}">
        <p14:creationId xmlns:p14="http://schemas.microsoft.com/office/powerpoint/2010/main" val="26660718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58</a:t>
            </a:fld>
            <a:endParaRPr lang="en-US"/>
          </a:p>
        </p:txBody>
      </p:sp>
    </p:spTree>
    <p:extLst>
      <p:ext uri="{BB962C8B-B14F-4D97-AF65-F5344CB8AC3E}">
        <p14:creationId xmlns:p14="http://schemas.microsoft.com/office/powerpoint/2010/main" val="30349698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59</a:t>
            </a:fld>
            <a:endParaRPr lang="en-US"/>
          </a:p>
        </p:txBody>
      </p:sp>
    </p:spTree>
    <p:extLst>
      <p:ext uri="{BB962C8B-B14F-4D97-AF65-F5344CB8AC3E}">
        <p14:creationId xmlns:p14="http://schemas.microsoft.com/office/powerpoint/2010/main" val="6105145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60</a:t>
            </a:fld>
            <a:endParaRPr lang="en-US"/>
          </a:p>
        </p:txBody>
      </p:sp>
    </p:spTree>
    <p:extLst>
      <p:ext uri="{BB962C8B-B14F-4D97-AF65-F5344CB8AC3E}">
        <p14:creationId xmlns:p14="http://schemas.microsoft.com/office/powerpoint/2010/main" val="2928531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14A2D0A-007A-4574-ACDE-24F91B54DD85}" type="slidenum">
              <a:rPr lang="en-US" smtClean="0"/>
              <a:pPr/>
              <a:t>26</a:t>
            </a:fld>
            <a:endParaRPr lang="en-US"/>
          </a:p>
        </p:txBody>
      </p:sp>
    </p:spTree>
    <p:extLst>
      <p:ext uri="{BB962C8B-B14F-4D97-AF65-F5344CB8AC3E}">
        <p14:creationId xmlns:p14="http://schemas.microsoft.com/office/powerpoint/2010/main" val="8955607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2250" y="1162050"/>
            <a:ext cx="4181475"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50</a:t>
            </a:fld>
            <a:endParaRPr lang="en-US"/>
          </a:p>
        </p:txBody>
      </p:sp>
    </p:spTree>
    <p:extLst>
      <p:ext uri="{BB962C8B-B14F-4D97-AF65-F5344CB8AC3E}">
        <p14:creationId xmlns:p14="http://schemas.microsoft.com/office/powerpoint/2010/main" val="1758582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2250" y="1162050"/>
            <a:ext cx="4181475" cy="3136900"/>
          </a:xfrm>
        </p:spPr>
      </p:sp>
      <p:sp>
        <p:nvSpPr>
          <p:cNvPr id="3" name="Notes Placeholder 2"/>
          <p:cNvSpPr>
            <a:spLocks noGrp="1"/>
          </p:cNvSpPr>
          <p:nvPr>
            <p:ph type="body" idx="1"/>
          </p:nvPr>
        </p:nvSpPr>
        <p:spPr/>
        <p:txBody>
          <a:bodyPr/>
          <a:lstStyle/>
          <a:p>
            <a:pPr defTabSz="931774">
              <a:defRPr/>
            </a:pPr>
            <a:endParaRPr lang="en-US" dirty="0"/>
          </a:p>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51</a:t>
            </a:fld>
            <a:endParaRPr lang="en-US"/>
          </a:p>
        </p:txBody>
      </p:sp>
    </p:spTree>
    <p:extLst>
      <p:ext uri="{BB962C8B-B14F-4D97-AF65-F5344CB8AC3E}">
        <p14:creationId xmlns:p14="http://schemas.microsoft.com/office/powerpoint/2010/main" val="2996854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2250" y="1162050"/>
            <a:ext cx="4181475" cy="3136900"/>
          </a:xfrm>
        </p:spPr>
      </p:sp>
      <p:sp>
        <p:nvSpPr>
          <p:cNvPr id="3" name="Notes Placeholder 2"/>
          <p:cNvSpPr>
            <a:spLocks noGrp="1"/>
          </p:cNvSpPr>
          <p:nvPr>
            <p:ph type="body" idx="1"/>
          </p:nvPr>
        </p:nvSpPr>
        <p:spPr/>
        <p:txBody>
          <a:bodyPr/>
          <a:lstStyle/>
          <a:p>
            <a:pPr defTabSz="931774">
              <a:defRPr/>
            </a:pPr>
            <a:endParaRPr lang="en-US" dirty="0"/>
          </a:p>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52</a:t>
            </a:fld>
            <a:endParaRPr lang="en-US"/>
          </a:p>
        </p:txBody>
      </p:sp>
    </p:spTree>
    <p:extLst>
      <p:ext uri="{BB962C8B-B14F-4D97-AF65-F5344CB8AC3E}">
        <p14:creationId xmlns:p14="http://schemas.microsoft.com/office/powerpoint/2010/main" val="169580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2250" y="1162050"/>
            <a:ext cx="4181475" cy="3136900"/>
          </a:xfrm>
        </p:spPr>
      </p:sp>
      <p:sp>
        <p:nvSpPr>
          <p:cNvPr id="3" name="Notes Placeholder 2"/>
          <p:cNvSpPr>
            <a:spLocks noGrp="1"/>
          </p:cNvSpPr>
          <p:nvPr>
            <p:ph type="body" idx="1"/>
          </p:nvPr>
        </p:nvSpPr>
        <p:spPr/>
        <p:txBody>
          <a:bodyPr/>
          <a:lstStyle/>
          <a:p>
            <a:pPr defTabSz="931774">
              <a:defRPr/>
            </a:pPr>
            <a:endParaRPr lang="en-US" dirty="0"/>
          </a:p>
          <a:p>
            <a:pPr defTabSz="931774">
              <a:defRPr/>
            </a:pPr>
            <a:r>
              <a:rPr lang="en-US" dirty="0"/>
              <a:t>Algorithmically, these models are similar, except that CBOW predicts target words (e.g. 'mat') from source context words ('the cat sits on the'), while the skip-gram does the inverse and. This inversion might seem like an arbitrary choice, but statistically it has the effect that CBOW </a:t>
            </a:r>
            <a:r>
              <a:rPr lang="en-US" dirty="0" err="1"/>
              <a:t>smoothes</a:t>
            </a:r>
            <a:r>
              <a:rPr lang="en-US" dirty="0"/>
              <a:t> over a lot of the distributional information (by treating an entire context as one observation). For the most part, this turns out to be a useful thing for smaller datasets. However, skip-gram treats each context-target pair as a new observation, and this tends to do better when we have larger datasets. We will focus on the skip-gram model in the rest of this tutorial.</a:t>
            </a:r>
          </a:p>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53</a:t>
            </a:fld>
            <a:endParaRPr lang="en-US"/>
          </a:p>
        </p:txBody>
      </p:sp>
    </p:spTree>
    <p:extLst>
      <p:ext uri="{BB962C8B-B14F-4D97-AF65-F5344CB8AC3E}">
        <p14:creationId xmlns:p14="http://schemas.microsoft.com/office/powerpoint/2010/main" val="3464437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2250" y="1162050"/>
            <a:ext cx="4181475" cy="3136900"/>
          </a:xfrm>
        </p:spPr>
      </p:sp>
      <p:sp>
        <p:nvSpPr>
          <p:cNvPr id="3" name="Notes Placeholder 2"/>
          <p:cNvSpPr>
            <a:spLocks noGrp="1"/>
          </p:cNvSpPr>
          <p:nvPr>
            <p:ph type="body" idx="1"/>
          </p:nvPr>
        </p:nvSpPr>
        <p:spPr/>
        <p:txBody>
          <a:bodyPr/>
          <a:lstStyle/>
          <a:p>
            <a:pPr defTabSz="931774">
              <a:defRPr/>
            </a:pPr>
            <a:endParaRPr lang="en-US" dirty="0"/>
          </a:p>
          <a:p>
            <a:pPr defTabSz="931774">
              <a:defRPr/>
            </a:pPr>
            <a:r>
              <a:rPr lang="en-US" dirty="0"/>
              <a:t>Algorithmically, these models are similar, except that CBOW predicts target words (e.g. 'mat') from source context words ('the cat sits on the'), while the skip-gram does the inverse and. This inversion might seem like an arbitrary choice, but statistically it has the effect that CBOW </a:t>
            </a:r>
            <a:r>
              <a:rPr lang="en-US" dirty="0" err="1"/>
              <a:t>smoothes</a:t>
            </a:r>
            <a:r>
              <a:rPr lang="en-US" dirty="0"/>
              <a:t> over a lot of the distributional information (by treating an entire context as one observation). For the most part, this turns out to be a useful thing for smaller datasets. However, skip-gram treats each context-target pair as a new observation, and this tends to do better when we have larger datasets. We will focus on the skip-gram model in the rest of this tutorial.</a:t>
            </a:r>
          </a:p>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54</a:t>
            </a:fld>
            <a:endParaRPr lang="en-US"/>
          </a:p>
        </p:txBody>
      </p:sp>
    </p:spTree>
    <p:extLst>
      <p:ext uri="{BB962C8B-B14F-4D97-AF65-F5344CB8AC3E}">
        <p14:creationId xmlns:p14="http://schemas.microsoft.com/office/powerpoint/2010/main" val="37509798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56</a:t>
            </a:fld>
            <a:endParaRPr lang="en-US"/>
          </a:p>
        </p:txBody>
      </p:sp>
    </p:spTree>
    <p:extLst>
      <p:ext uri="{BB962C8B-B14F-4D97-AF65-F5344CB8AC3E}">
        <p14:creationId xmlns:p14="http://schemas.microsoft.com/office/powerpoint/2010/main" val="2420384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2250" y="1162050"/>
            <a:ext cx="4181475" cy="3136900"/>
          </a:xfrm>
        </p:spPr>
      </p:sp>
      <p:sp>
        <p:nvSpPr>
          <p:cNvPr id="3" name="Notes Placeholder 2"/>
          <p:cNvSpPr>
            <a:spLocks noGrp="1"/>
          </p:cNvSpPr>
          <p:nvPr>
            <p:ph type="body" idx="1"/>
          </p:nvPr>
        </p:nvSpPr>
        <p:spPr/>
        <p:txBody>
          <a:bodyPr/>
          <a:lstStyle/>
          <a:p>
            <a:pPr defTabSz="931774">
              <a:defRPr/>
            </a:pPr>
            <a:endParaRPr lang="en-US" dirty="0"/>
          </a:p>
          <a:p>
            <a:endParaRPr lang="en-US" dirty="0"/>
          </a:p>
        </p:txBody>
      </p:sp>
      <p:sp>
        <p:nvSpPr>
          <p:cNvPr id="4" name="Slide Number Placeholder 3"/>
          <p:cNvSpPr>
            <a:spLocks noGrp="1"/>
          </p:cNvSpPr>
          <p:nvPr>
            <p:ph type="sldNum" sz="quarter" idx="10"/>
          </p:nvPr>
        </p:nvSpPr>
        <p:spPr/>
        <p:txBody>
          <a:bodyPr/>
          <a:lstStyle/>
          <a:p>
            <a:fld id="{7FB67D5F-6E45-4E90-8F6B-B91AF12B199B}" type="slidenum">
              <a:rPr lang="en-US" smtClean="0"/>
              <a:t>57</a:t>
            </a:fld>
            <a:endParaRPr lang="en-US"/>
          </a:p>
        </p:txBody>
      </p:sp>
    </p:spTree>
    <p:extLst>
      <p:ext uri="{BB962C8B-B14F-4D97-AF65-F5344CB8AC3E}">
        <p14:creationId xmlns:p14="http://schemas.microsoft.com/office/powerpoint/2010/main" val="3748154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2126469-C3C3-4175-9B48-2368425AB3C6}" type="datetime1">
              <a:rPr lang="en-US" smtClean="0"/>
              <a:pPr/>
              <a:t>4/13/20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870BA06-CB34-43EC-9099-A4AA3F41BAC7}" type="datetime1">
              <a:rPr lang="en-US" smtClean="0"/>
              <a:pPr/>
              <a:t>4/13/20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830B50-6DD9-40DB-9980-816EC76C7FEC}" type="datetime1">
              <a:rPr lang="en-US" smtClean="0"/>
              <a:pPr/>
              <a:t>4/13/20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OverObj">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8229600" cy="21859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 y="3938588"/>
            <a:ext cx="8229600" cy="21875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a:lvl1pPr>
          </a:lstStyle>
          <a:p>
            <a:endParaRPr lang="en-US" altLang="zh-CN"/>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endParaRPr lang="en-US" altLang="zh-CN"/>
          </a:p>
        </p:txBody>
      </p:sp>
      <p:sp>
        <p:nvSpPr>
          <p:cNvPr id="7" name="Slide Number Placeholder 6"/>
          <p:cNvSpPr>
            <a:spLocks noGrp="1"/>
          </p:cNvSpPr>
          <p:nvPr>
            <p:ph type="sldNum" sz="quarter" idx="12"/>
          </p:nvPr>
        </p:nvSpPr>
        <p:spPr>
          <a:xfrm>
            <a:off x="6553200" y="6324600"/>
            <a:ext cx="2133600" cy="476250"/>
          </a:xfrm>
        </p:spPr>
        <p:txBody>
          <a:bodyPr/>
          <a:lstStyle>
            <a:lvl1pPr>
              <a:defRPr/>
            </a:lvl1pPr>
          </a:lstStyle>
          <a:p>
            <a:fld id="{1926E9A8-3B91-407E-8243-BE8BFA40B0E2}" type="slidenum">
              <a:rPr lang="en-US" altLang="zh-CN"/>
              <a:pPr/>
              <a:t>‹#›</a:t>
            </a:fld>
            <a:endParaRPr lang="en-US" altLang="zh-CN"/>
          </a:p>
        </p:txBody>
      </p:sp>
    </p:spTree>
    <p:extLst>
      <p:ext uri="{BB962C8B-B14F-4D97-AF65-F5344CB8AC3E}">
        <p14:creationId xmlns:p14="http://schemas.microsoft.com/office/powerpoint/2010/main" val="4117561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BCB963-B484-4496-98C0-E67198883DE1}" type="datetime1">
              <a:rPr lang="en-US" smtClean="0"/>
              <a:pPr/>
              <a:t>4/13/20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4A2B6D3-2A16-4FF9-80B5-7D5E06142C28}" type="datetime1">
              <a:rPr lang="en-US" smtClean="0"/>
              <a:pPr/>
              <a:t>4/13/20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A10AF8C-BB26-430C-8737-9F79BD4AB0F1}" type="datetime1">
              <a:rPr lang="en-US" smtClean="0"/>
              <a:pPr/>
              <a:t>4/13/20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9C3BBA-37E7-467E-9814-AE3C7AF3E239}" type="datetime1">
              <a:rPr lang="en-US" smtClean="0"/>
              <a:pPr/>
              <a:t>4/13/20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8517A02-E2CF-412B-B7C7-47163A8E8518}" type="datetime1">
              <a:rPr lang="en-US" smtClean="0"/>
              <a:pPr/>
              <a:t>4/13/20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6800B0-8A3E-40BE-AA72-BA6D88503CD8}" type="datetime1">
              <a:rPr lang="en-US" smtClean="0"/>
              <a:pPr/>
              <a:t>4/13/20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6D8C31-6193-455B-8F75-0147D1B9A841}" type="datetime1">
              <a:rPr lang="en-US" smtClean="0"/>
              <a:pPr/>
              <a:t>4/13/20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5174080-60D4-40A4-9943-695C57E42C11}" type="datetime1">
              <a:rPr lang="en-US" smtClean="0"/>
              <a:pPr/>
              <a:t>4/13/20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A6D28-8101-4277-BD3B-09002AC06C4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35B8A7-A205-4D60-BBC3-062CEC25F135}" type="datetime1">
              <a:rPr lang="en-US" smtClean="0"/>
              <a:pPr/>
              <a:t>4/13/20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8A6D28-8101-4277-BD3B-09002AC06C4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8" Type="http://schemas.openxmlformats.org/officeDocument/2006/relationships/hyperlink" Target="http://mallet.cs.umass.edu/" TargetMode="External"/><Relationship Id="rId3" Type="http://schemas.openxmlformats.org/officeDocument/2006/relationships/hyperlink" Target="http://gate.ac.uk/" TargetMode="External"/><Relationship Id="rId7" Type="http://schemas.openxmlformats.org/officeDocument/2006/relationships/hyperlink" Target="https://code.google.com/p/crfpp/" TargetMode="External"/><Relationship Id="rId2" Type="http://schemas.openxmlformats.org/officeDocument/2006/relationships/hyperlink" Target="http://wordnet.princeton.edu/" TargetMode="External"/><Relationship Id="rId1" Type="http://schemas.openxmlformats.org/officeDocument/2006/relationships/slideLayout" Target="../slideLayouts/slideLayout2.xml"/><Relationship Id="rId6" Type="http://schemas.openxmlformats.org/officeDocument/2006/relationships/hyperlink" Target="http://nlp.stanford.edu/software/CRF-NER.shtml" TargetMode="External"/><Relationship Id="rId5" Type="http://schemas.openxmlformats.org/officeDocument/2006/relationships/hyperlink" Target="http://healthfidelity.com/columbia-grants-health-fidelity-exclusive-license-to-medlee-nlp" TargetMode="External"/><Relationship Id="rId4" Type="http://schemas.openxmlformats.org/officeDocument/2006/relationships/hyperlink" Target="http://www.nlm.nih.gov/research/umls/" TargetMode="External"/><Relationship Id="rId9" Type="http://schemas.openxmlformats.org/officeDocument/2006/relationships/hyperlink" Target="http://nltk.or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hyperlink" Target="http://www.epinions.com/"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hyperlink" Target="http://www.fda.gov/Drugs/GuidanceComplianceRegulatoryInformation/Surveillance/AdverseDrugEffects/default.htm" TargetMode="External"/><Relationship Id="rId3" Type="http://schemas.openxmlformats.org/officeDocument/2006/relationships/hyperlink" Target="http://sentiwordnet.isti.cnr.it/" TargetMode="External"/><Relationship Id="rId7" Type="http://schemas.openxmlformats.org/officeDocument/2006/relationships/hyperlink" Target="http://consumerhealthvocab.org/" TargetMode="External"/><Relationship Id="rId2" Type="http://schemas.openxmlformats.org/officeDocument/2006/relationships/hyperlink" Target="http://wordnet.princeton.edu/" TargetMode="External"/><Relationship Id="rId1" Type="http://schemas.openxmlformats.org/officeDocument/2006/relationships/slideLayout" Target="../slideLayouts/slideLayout2.xml"/><Relationship Id="rId6" Type="http://schemas.openxmlformats.org/officeDocument/2006/relationships/hyperlink" Target="http://www.hc-sc.gc.ca/dhp-mps/medeff/index-eng.php" TargetMode="External"/><Relationship Id="rId5" Type="http://schemas.openxmlformats.org/officeDocument/2006/relationships/hyperlink" Target="http://www.nlm.nih.gov/research/umls/" TargetMode="External"/><Relationship Id="rId4" Type="http://schemas.openxmlformats.org/officeDocument/2006/relationships/hyperlink" Target="http://www.liwc.n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entiwordnet.isti.cnr.it/search.php?q=estimable"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www.liwc.net/tryonlineresults.php"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ig.biostr.washington.edu/projects/da/" TargetMode="External"/><Relationship Id="rId7" Type="http://schemas.openxmlformats.org/officeDocument/2006/relationships/hyperlink" Target="http://www.ihtsdo.org/snomed-ct/" TargetMode="External"/><Relationship Id="rId2" Type="http://schemas.openxmlformats.org/officeDocument/2006/relationships/hyperlink" Target="http://www.ncbi.nlm.nih.gov/taxonomy" TargetMode="External"/><Relationship Id="rId1" Type="http://schemas.openxmlformats.org/officeDocument/2006/relationships/slideLayout" Target="../slideLayouts/slideLayout2.xml"/><Relationship Id="rId6" Type="http://schemas.openxmlformats.org/officeDocument/2006/relationships/hyperlink" Target="http://omim.org/" TargetMode="External"/><Relationship Id="rId5" Type="http://schemas.openxmlformats.org/officeDocument/2006/relationships/hyperlink" Target="http://www.nlm.nih.gov/mesh/" TargetMode="External"/><Relationship Id="rId4" Type="http://schemas.openxmlformats.org/officeDocument/2006/relationships/hyperlink" Target="http://www.geneontology.org/"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hyperlink" Target="http://mallet.cs.umass.edu/" TargetMode="External"/><Relationship Id="rId3" Type="http://schemas.openxmlformats.org/officeDocument/2006/relationships/hyperlink" Target="http://www.cs.cmu.edu/~chongw/slda/" TargetMode="External"/><Relationship Id="rId7" Type="http://schemas.openxmlformats.org/officeDocument/2006/relationships/hyperlink" Target="http://www.cs.princeton.edu/~blei/ctm-c/index.html" TargetMode="External"/><Relationship Id="rId2" Type="http://schemas.openxmlformats.org/officeDocument/2006/relationships/hyperlink" Target="http://www.cs.princeton.edu/~blei/lda-c/index.html" TargetMode="External"/><Relationship Id="rId1" Type="http://schemas.openxmlformats.org/officeDocument/2006/relationships/slideLayout" Target="../slideLayouts/slideLayout2.xml"/><Relationship Id="rId6" Type="http://schemas.openxmlformats.org/officeDocument/2006/relationships/hyperlink" Target="http://code.google.com/p/princeton-statistical-learning/downloads/detail?name=dtm_release-0.8.tgz" TargetMode="External"/><Relationship Id="rId5" Type="http://schemas.openxmlformats.org/officeDocument/2006/relationships/hyperlink" Target="http://code.google.com/p/tmve/" TargetMode="External"/><Relationship Id="rId4" Type="http://schemas.openxmlformats.org/officeDocument/2006/relationships/hyperlink" Target="http://cran.r-project.org/web/packages/lda/" TargetMode="External"/><Relationship Id="rId9" Type="http://schemas.openxmlformats.org/officeDocument/2006/relationships/hyperlink" Target="http://nlp.stanford.edu/downloads/tmt/tmt-0.4/"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code.google.com/archive/p/word2vec/"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drive.google.com/file/d/0B7XkCwpI5KDYNlNUTTlSS21pQmM/edit" TargetMode="External"/><Relationship Id="rId2" Type="http://schemas.openxmlformats.org/officeDocument/2006/relationships/hyperlink" Target="https://keras.io/layers/embeddings" TargetMode="External"/><Relationship Id="rId1" Type="http://schemas.openxmlformats.org/officeDocument/2006/relationships/slideLayout" Target="../slideLayouts/slideLayout2.xml"/><Relationship Id="rId4" Type="http://schemas.openxmlformats.org/officeDocument/2006/relationships/hyperlink" Target="http://mccormickml.com/2016/04/12/googles-pretrained-word2vec-model-in-python/" TargetMode="External"/></Relationships>
</file>

<file path=ppt/slides/_rels/slide62.xml.rels><?xml version="1.0" encoding="UTF-8" standalone="yes"?>
<Relationships xmlns="http://schemas.openxmlformats.org/package/2006/relationships"><Relationship Id="rId8" Type="http://schemas.openxmlformats.org/officeDocument/2006/relationships/hyperlink" Target="https://code.google.com/p/word2vec/" TargetMode="External"/><Relationship Id="rId3" Type="http://schemas.openxmlformats.org/officeDocument/2006/relationships/hyperlink" Target="http://deeplearning.net/software/theano/" TargetMode="External"/><Relationship Id="rId7" Type="http://schemas.openxmlformats.org/officeDocument/2006/relationships/hyperlink" Target="http://deeplearning4j.org/" TargetMode="External"/><Relationship Id="rId12" Type="http://schemas.openxmlformats.org/officeDocument/2006/relationships/hyperlink" Target="http://www.tensorflow.org/" TargetMode="External"/><Relationship Id="rId2" Type="http://schemas.openxmlformats.org/officeDocument/2006/relationships/hyperlink" Target="http://deeplearning.net/software/pylearn2/" TargetMode="External"/><Relationship Id="rId1" Type="http://schemas.openxmlformats.org/officeDocument/2006/relationships/slideLayout" Target="../slideLayouts/slideLayout2.xml"/><Relationship Id="rId6" Type="http://schemas.openxmlformats.org/officeDocument/2006/relationships/hyperlink" Target="http://cilvr.nyu.edu/doku.php?id=code:start" TargetMode="External"/><Relationship Id="rId11" Type="http://schemas.openxmlformats.org/officeDocument/2006/relationships/hyperlink" Target="http://nlp.stanford.edu/" TargetMode="External"/><Relationship Id="rId5" Type="http://schemas.openxmlformats.org/officeDocument/2006/relationships/hyperlink" Target="http://torch.ch/" TargetMode="External"/><Relationship Id="rId10" Type="http://schemas.openxmlformats.org/officeDocument/2006/relationships/hyperlink" Target="https://radimrehurek.com/gensim/models/doc2vec.html" TargetMode="External"/><Relationship Id="rId4" Type="http://schemas.openxmlformats.org/officeDocument/2006/relationships/hyperlink" Target="http://caffe.berkeleyvision.org/" TargetMode="External"/><Relationship Id="rId9" Type="http://schemas.openxmlformats.org/officeDocument/2006/relationships/hyperlink" Target="http://nlp.stanford.edu/projects/glove/"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8" Type="http://schemas.openxmlformats.org/officeDocument/2006/relationships/hyperlink" Target="http://nlp.lsi.upc.edu/freeling/" TargetMode="External"/><Relationship Id="rId3" Type="http://schemas.openxmlformats.org/officeDocument/2006/relationships/hyperlink" Target="http://wiki.apertium.org/" TargetMode="External"/><Relationship Id="rId7" Type="http://schemas.openxmlformats.org/officeDocument/2006/relationships/hyperlink" Target="http://code.google.com/p/factorie/" TargetMode="External"/><Relationship Id="rId2" Type="http://schemas.openxmlformats.org/officeDocument/2006/relationships/hyperlink" Target="http://www.proxem.com/" TargetMode="External"/><Relationship Id="rId1" Type="http://schemas.openxmlformats.org/officeDocument/2006/relationships/slideLayout" Target="../slideLayouts/slideLayout7.xml"/><Relationship Id="rId6" Type="http://schemas.openxmlformats.org/officeDocument/2006/relationships/hyperlink" Target="http://www.delph-in.net/" TargetMode="External"/><Relationship Id="rId5" Type="http://schemas.openxmlformats.org/officeDocument/2006/relationships/hyperlink" Target="http://ctakes.apache.org/" TargetMode="External"/><Relationship Id="rId10" Type="http://schemas.openxmlformats.org/officeDocument/2006/relationships/hyperlink" Target="http://code.google.com/p/graph-expression/" TargetMode="External"/><Relationship Id="rId4" Type="http://schemas.openxmlformats.org/officeDocument/2006/relationships/hyperlink" Target="https://code.google.com/p/cleartk/" TargetMode="External"/><Relationship Id="rId9" Type="http://schemas.openxmlformats.org/officeDocument/2006/relationships/hyperlink" Target="http://gate.ac.uk/" TargetMode="External"/></Relationships>
</file>

<file path=ppt/slides/_rels/slide65.xml.rels><?xml version="1.0" encoding="UTF-8" standalone="yes"?>
<Relationships xmlns="http://schemas.openxmlformats.org/package/2006/relationships"><Relationship Id="rId8" Type="http://schemas.openxmlformats.org/officeDocument/2006/relationships/hyperlink" Target="http://www.nltk.org/Home" TargetMode="External"/><Relationship Id="rId3" Type="http://schemas.openxmlformats.org/officeDocument/2006/relationships/hyperlink" Target="http://alias-i.com/lingpipe/index.html" TargetMode="External"/><Relationship Id="rId7" Type="http://schemas.openxmlformats.org/officeDocument/2006/relationships/hyperlink" Target="http://web.media.mit.edu/~hugo/montylingua/" TargetMode="External"/><Relationship Id="rId2" Type="http://schemas.openxmlformats.org/officeDocument/2006/relationships/hyperlink" Target="http://cogcomp.cs.illinois.edu/page/software_view/11" TargetMode="External"/><Relationship Id="rId1" Type="http://schemas.openxmlformats.org/officeDocument/2006/relationships/slideLayout" Target="../slideLayouts/slideLayout7.xml"/><Relationship Id="rId6" Type="http://schemas.openxmlformats.org/officeDocument/2006/relationships/hyperlink" Target="http://www.mii.ucla.edu/nlp/" TargetMode="External"/><Relationship Id="rId5" Type="http://schemas.openxmlformats.org/officeDocument/2006/relationships/hyperlink" Target="http://mallet.cs.umass.edu/" TargetMode="External"/><Relationship Id="rId4" Type="http://schemas.openxmlformats.org/officeDocument/2006/relationships/hyperlink" Target="http://mahout.apache.org/" TargetMode="External"/><Relationship Id="rId9" Type="http://schemas.openxmlformats.org/officeDocument/2006/relationships/hyperlink" Target="http://www.nooj4nlp.net/" TargetMode="External"/></Relationships>
</file>

<file path=ppt/slides/_rels/slide66.xml.rels><?xml version="1.0" encoding="UTF-8" standalone="yes"?>
<Relationships xmlns="http://schemas.openxmlformats.org/package/2006/relationships"><Relationship Id="rId8" Type="http://schemas.openxmlformats.org/officeDocument/2006/relationships/hyperlink" Target="https://github.com/NaturalNode/natural" TargetMode="External"/><Relationship Id="rId3" Type="http://schemas.openxmlformats.org/officeDocument/2006/relationships/hyperlink" Target="http://www.clips.ua.ac.be/pages/pattern" TargetMode="External"/><Relationship Id="rId7" Type="http://schemas.openxmlformats.org/officeDocument/2006/relationships/hyperlink" Target="http://www.informatics.susx.ac.uk/research/groups/nlp/rasp/index.html" TargetMode="External"/><Relationship Id="rId2" Type="http://schemas.openxmlformats.org/officeDocument/2006/relationships/hyperlink" Target="http://opennlp.apache.org/" TargetMode="External"/><Relationship Id="rId1" Type="http://schemas.openxmlformats.org/officeDocument/2006/relationships/slideLayout" Target="../slideLayouts/slideLayout7.xml"/><Relationship Id="rId6" Type="http://schemas.openxmlformats.org/officeDocument/2006/relationships/hyperlink" Target="http://nlp.stanford.edu/software/index.shtml" TargetMode="External"/><Relationship Id="rId5" Type="http://schemas.openxmlformats.org/officeDocument/2006/relationships/hyperlink" Target="http://www.scalanlp.org/" TargetMode="External"/><Relationship Id="rId10" Type="http://schemas.openxmlformats.org/officeDocument/2006/relationships/hyperlink" Target="http://ufal.mff.cuni.cz/treex" TargetMode="External"/><Relationship Id="rId4" Type="http://schemas.openxmlformats.org/officeDocument/2006/relationships/hyperlink" Target="http://psi-toolkit.amu.edu.pl/" TargetMode="External"/><Relationship Id="rId9" Type="http://schemas.openxmlformats.org/officeDocument/2006/relationships/hyperlink" Target="http://tesla.spinfo.uni-koeln.de/index.html" TargetMode="External"/></Relationships>
</file>

<file path=ppt/slides/_rels/slide67.xml.rels><?xml version="1.0" encoding="UTF-8" standalone="yes"?>
<Relationships xmlns="http://schemas.openxmlformats.org/package/2006/relationships"><Relationship Id="rId8" Type="http://schemas.openxmlformats.org/officeDocument/2006/relationships/hyperlink" Target="http://www.zhihuita.org/" TargetMode="External"/><Relationship Id="rId3" Type="http://schemas.openxmlformats.org/officeDocument/2006/relationships/hyperlink" Target="http://www.textanalysis.com/" TargetMode="External"/><Relationship Id="rId7" Type="http://schemas.openxmlformats.org/officeDocument/2006/relationships/hyperlink" Target="https://github.com/louismullie/treat" TargetMode="External"/><Relationship Id="rId2" Type="http://schemas.openxmlformats.org/officeDocument/2006/relationships/hyperlink" Target="http://incubator.apache.org/uima/index.html" TargetMode="External"/><Relationship Id="rId1" Type="http://schemas.openxmlformats.org/officeDocument/2006/relationships/slideLayout" Target="../slideLayouts/slideLayout7.xml"/><Relationship Id="rId6" Type="http://schemas.openxmlformats.org/officeDocument/2006/relationships/hyperlink" Target="http://dragon.ischool.drexel.edu/" TargetMode="External"/><Relationship Id="rId5" Type="http://schemas.openxmlformats.org/officeDocument/2006/relationships/hyperlink" Target="http://www-igm.univ-mlv.fr/~unitex/" TargetMode="External"/><Relationship Id="rId4" Type="http://schemas.openxmlformats.org/officeDocument/2006/relationships/hyperlink" Target="http://weblab-project.org/" TargetMode="External"/></Relationships>
</file>

<file path=ppt/slides/_rels/slide68.xml.rels><?xml version="1.0" encoding="UTF-8" standalone="yes"?>
<Relationships xmlns="http://schemas.openxmlformats.org/package/2006/relationships"><Relationship Id="rId2" Type="http://schemas.openxmlformats.org/officeDocument/2006/relationships/hyperlink" Target="https://www.i2b2.org/" TargetMode="Externa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hyperlink" Target="http://www.csie.ntu.edu.tw/~cjlin/libsvm/" TargetMode="External"/><Relationship Id="rId3" Type="http://schemas.openxmlformats.org/officeDocument/2006/relationships/hyperlink" Target="http://mahout.apache.org/" TargetMode="External"/><Relationship Id="rId7" Type="http://schemas.openxmlformats.org/officeDocument/2006/relationships/hyperlink" Target="http://www-ai.cs.uni-dortmund.de/SOFTWARE/MYSVM/index.html" TargetMode="External"/><Relationship Id="rId2" Type="http://schemas.openxmlformats.org/officeDocument/2006/relationships/hyperlink" Target="http://www.cs.waikato.ac.nz/ml/weka/" TargetMode="External"/><Relationship Id="rId1" Type="http://schemas.openxmlformats.org/officeDocument/2006/relationships/slideLayout" Target="../slideLayouts/slideLayout2.xml"/><Relationship Id="rId6" Type="http://schemas.openxmlformats.org/officeDocument/2006/relationships/hyperlink" Target="http://svmlight.joachims.org/" TargetMode="External"/><Relationship Id="rId5" Type="http://schemas.openxmlformats.org/officeDocument/2006/relationships/hyperlink" Target="ttp://nltk.org/" TargetMode="External"/><Relationship Id="rId10" Type="http://schemas.openxmlformats.org/officeDocument/2006/relationships/hyperlink" Target="http://nltk.org/" TargetMode="External"/><Relationship Id="rId4" Type="http://schemas.openxmlformats.org/officeDocument/2006/relationships/hyperlink" Target="http://mallet.cs.umass.edu/" TargetMode="External"/><Relationship Id="rId9" Type="http://schemas.openxmlformats.org/officeDocument/2006/relationships/hyperlink" Target="http://www.isis.ecs.soton.ac.uk/resources/svminfo/"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819400"/>
            <a:ext cx="8153400" cy="2047875"/>
          </a:xfrm>
        </p:spPr>
        <p:txBody>
          <a:bodyPr>
            <a:normAutofit/>
          </a:bodyPr>
          <a:lstStyle/>
          <a:p>
            <a:r>
              <a:rPr lang="en-US" dirty="0"/>
              <a:t>Text Mining:</a:t>
            </a:r>
            <a:br>
              <a:rPr lang="en-US" dirty="0"/>
            </a:br>
            <a:r>
              <a:rPr lang="en-US" sz="3200" dirty="0"/>
              <a:t>Techniques</a:t>
            </a:r>
            <a:r>
              <a:rPr lang="en-US" sz="3200"/>
              <a:t>, ontologies, and </a:t>
            </a:r>
            <a:r>
              <a:rPr lang="en-US" sz="3200" dirty="0"/>
              <a:t>TOOLS</a:t>
            </a:r>
          </a:p>
        </p:txBody>
      </p:sp>
      <p:sp>
        <p:nvSpPr>
          <p:cNvPr id="3" name="Slide Number Placeholder 2"/>
          <p:cNvSpPr>
            <a:spLocks noGrp="1"/>
          </p:cNvSpPr>
          <p:nvPr>
            <p:ph type="sldNum" sz="quarter" idx="12"/>
          </p:nvPr>
        </p:nvSpPr>
        <p:spPr/>
        <p:txBody>
          <a:bodyPr/>
          <a:lstStyle/>
          <a:p>
            <a:fld id="{8B8A6D28-8101-4277-BD3B-09002AC06C4B}" type="slidenum">
              <a:rPr lang="en-US" smtClean="0"/>
              <a:pPr/>
              <a:t>1</a:t>
            </a:fld>
            <a:endParaRPr lang="en-US"/>
          </a:p>
        </p:txBody>
      </p:sp>
      <p:sp>
        <p:nvSpPr>
          <p:cNvPr id="4" name="TextBox 3"/>
          <p:cNvSpPr txBox="1"/>
          <p:nvPr/>
        </p:nvSpPr>
        <p:spPr>
          <a:xfrm>
            <a:off x="609600" y="4724400"/>
            <a:ext cx="7924800" cy="954107"/>
          </a:xfrm>
          <a:prstGeom prst="rect">
            <a:avLst/>
          </a:prstGeom>
          <a:noFill/>
        </p:spPr>
        <p:txBody>
          <a:bodyPr wrap="square" rtlCol="0">
            <a:spAutoFit/>
          </a:bodyPr>
          <a:lstStyle/>
          <a:p>
            <a:pPr algn="ctr"/>
            <a:r>
              <a:rPr lang="en-US" sz="2800" dirty="0"/>
              <a:t>Xiao Liu, Shuo Yu, and Hsinchun Chen</a:t>
            </a:r>
          </a:p>
          <a:p>
            <a:pPr algn="ctr"/>
            <a:r>
              <a:rPr lang="en-US" sz="2800" dirty="0"/>
              <a:t>Spring 2019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Named Entity Recognition</a:t>
            </a:r>
          </a:p>
        </p:txBody>
      </p:sp>
      <p:sp>
        <p:nvSpPr>
          <p:cNvPr id="3" name="Content Placeholder 2"/>
          <p:cNvSpPr>
            <a:spLocks noGrp="1"/>
          </p:cNvSpPr>
          <p:nvPr>
            <p:ph idx="1"/>
          </p:nvPr>
        </p:nvSpPr>
        <p:spPr>
          <a:xfrm>
            <a:off x="381000" y="1447800"/>
            <a:ext cx="8229600" cy="4525963"/>
          </a:xfrm>
        </p:spPr>
        <p:txBody>
          <a:bodyPr>
            <a:normAutofit/>
          </a:bodyPr>
          <a:lstStyle/>
          <a:p>
            <a:r>
              <a:rPr lang="en-US" sz="2400" dirty="0"/>
              <a:t>Named entity recognition techniques can be categorized into knowledge-based approaches and machine learning based approaches. </a:t>
            </a:r>
          </a:p>
        </p:txBody>
      </p:sp>
      <p:sp>
        <p:nvSpPr>
          <p:cNvPr id="4" name="Slide Number Placeholder 3"/>
          <p:cNvSpPr>
            <a:spLocks noGrp="1"/>
          </p:cNvSpPr>
          <p:nvPr>
            <p:ph type="sldNum" sz="quarter" idx="12"/>
          </p:nvPr>
        </p:nvSpPr>
        <p:spPr/>
        <p:txBody>
          <a:bodyPr/>
          <a:lstStyle/>
          <a:p>
            <a:fld id="{8B8A6D28-8101-4277-BD3B-09002AC06C4B}" type="slidenum">
              <a:rPr lang="en-US" smtClean="0"/>
              <a:pPr/>
              <a:t>10</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456264517"/>
              </p:ext>
            </p:extLst>
          </p:nvPr>
        </p:nvGraphicFramePr>
        <p:xfrm>
          <a:off x="304800" y="2667000"/>
          <a:ext cx="8610600" cy="3662715"/>
        </p:xfrm>
        <a:graphic>
          <a:graphicData uri="http://schemas.openxmlformats.org/drawingml/2006/table">
            <a:tbl>
              <a:tblPr/>
              <a:tblGrid>
                <a:gridCol w="1447800">
                  <a:extLst>
                    <a:ext uri="{9D8B030D-6E8A-4147-A177-3AD203B41FA5}">
                      <a16:colId xmlns:a16="http://schemas.microsoft.com/office/drawing/2014/main" val="20000"/>
                    </a:ext>
                  </a:extLst>
                </a:gridCol>
                <a:gridCol w="1371600">
                  <a:extLst>
                    <a:ext uri="{9D8B030D-6E8A-4147-A177-3AD203B41FA5}">
                      <a16:colId xmlns:a16="http://schemas.microsoft.com/office/drawing/2014/main" val="20001"/>
                    </a:ext>
                  </a:extLst>
                </a:gridCol>
                <a:gridCol w="1771138">
                  <a:extLst>
                    <a:ext uri="{9D8B030D-6E8A-4147-A177-3AD203B41FA5}">
                      <a16:colId xmlns:a16="http://schemas.microsoft.com/office/drawing/2014/main" val="20002"/>
                    </a:ext>
                  </a:extLst>
                </a:gridCol>
                <a:gridCol w="4020062">
                  <a:extLst>
                    <a:ext uri="{9D8B030D-6E8A-4147-A177-3AD203B41FA5}">
                      <a16:colId xmlns:a16="http://schemas.microsoft.com/office/drawing/2014/main" val="20003"/>
                    </a:ext>
                  </a:extLst>
                </a:gridCol>
              </a:tblGrid>
              <a:tr h="229623">
                <a:tc>
                  <a:txBody>
                    <a:bodyPr/>
                    <a:lstStyle/>
                    <a:p>
                      <a:pPr algn="ctr" fontAlgn="b"/>
                      <a:r>
                        <a:rPr lang="en-US" sz="1400" b="1" i="0" u="none" strike="noStrike" dirty="0">
                          <a:solidFill>
                            <a:srgbClr val="000000"/>
                          </a:solidFill>
                          <a:latin typeface="Calibri"/>
                        </a:rPr>
                        <a:t>Category </a:t>
                      </a:r>
                    </a:p>
                  </a:txBody>
                  <a:tcPr marL="6315"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dirty="0">
                          <a:solidFill>
                            <a:srgbClr val="000000"/>
                          </a:solidFill>
                          <a:latin typeface="Calibri"/>
                        </a:rPr>
                        <a:t>Advantage </a:t>
                      </a:r>
                    </a:p>
                  </a:txBody>
                  <a:tcPr marL="6315"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latin typeface="Calibri"/>
                        </a:rPr>
                        <a:t>Disadvantage </a:t>
                      </a:r>
                    </a:p>
                  </a:txBody>
                  <a:tcPr marL="6315"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dirty="0">
                          <a:solidFill>
                            <a:srgbClr val="000000"/>
                          </a:solidFill>
                          <a:latin typeface="Calibri"/>
                        </a:rPr>
                        <a:t>Tools /Ontology</a:t>
                      </a:r>
                    </a:p>
                  </a:txBody>
                  <a:tcPr marL="6315"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29623">
                <a:tc rowSpan="7">
                  <a:txBody>
                    <a:bodyPr/>
                    <a:lstStyle/>
                    <a:p>
                      <a:pPr algn="l" fontAlgn="ctr"/>
                      <a:r>
                        <a:rPr lang="en-US" sz="1400" b="1" i="0" u="none" strike="noStrike" dirty="0">
                          <a:solidFill>
                            <a:srgbClr val="000000"/>
                          </a:solidFill>
                          <a:latin typeface="Calibri"/>
                        </a:rPr>
                        <a:t>Knowledge-based approach (rules &amp; lexicons) </a:t>
                      </a:r>
                    </a:p>
                  </a:txBody>
                  <a:tcPr marR="6315" marT="631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l" fontAlgn="ctr"/>
                      <a:r>
                        <a:rPr lang="en-US" sz="1400" b="0" i="0" u="none" strike="noStrike">
                          <a:solidFill>
                            <a:srgbClr val="000000"/>
                          </a:solidFill>
                          <a:latin typeface="Calibri"/>
                        </a:rPr>
                        <a:t>Require little training data  </a:t>
                      </a:r>
                    </a:p>
                  </a:txBody>
                  <a:tcPr marR="6315" marT="631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l" fontAlgn="ctr"/>
                      <a:r>
                        <a:rPr lang="en-US" sz="1400" b="0" i="0" u="none" strike="noStrike" dirty="0">
                          <a:solidFill>
                            <a:srgbClr val="000000"/>
                          </a:solidFill>
                          <a:latin typeface="Calibri"/>
                        </a:rPr>
                        <a:t>Creating lexicon manually is time-consuming and expensive;</a:t>
                      </a:r>
                    </a:p>
                    <a:p>
                      <a:pPr marL="0" marR="0" indent="0" algn="l" defTabSz="914400" rtl="0" eaLnBrk="1" fontAlgn="ctr" latinLnBrk="0" hangingPunct="1">
                        <a:lnSpc>
                          <a:spcPct val="100000"/>
                        </a:lnSpc>
                        <a:spcBef>
                          <a:spcPts val="0"/>
                        </a:spcBef>
                        <a:spcAft>
                          <a:spcPts val="0"/>
                        </a:spcAft>
                        <a:buClrTx/>
                        <a:buSzTx/>
                        <a:buFontTx/>
                        <a:buNone/>
                        <a:tabLst/>
                        <a:defRPr/>
                      </a:pPr>
                      <a:r>
                        <a:rPr lang="en-US" altLang="zh-CN" sz="1400" dirty="0"/>
                        <a:t>encoded knowledge might be importable across domains. </a:t>
                      </a:r>
                      <a:endParaRPr lang="zh-CN" altLang="en-US" sz="1400" dirty="0"/>
                    </a:p>
                    <a:p>
                      <a:pPr algn="l" fontAlgn="ctr"/>
                      <a:endParaRPr lang="en-US" sz="1400" b="0" i="0" u="none" strike="noStrike" dirty="0">
                        <a:solidFill>
                          <a:srgbClr val="000000"/>
                        </a:solidFill>
                        <a:latin typeface="Calibri"/>
                      </a:endParaRPr>
                    </a:p>
                  </a:txBody>
                  <a:tcPr marR="6315" marT="631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dirty="0">
                          <a:solidFill>
                            <a:srgbClr val="000000"/>
                          </a:solidFill>
                          <a:latin typeface="Calibri"/>
                        </a:rPr>
                        <a:t>General Entity Types</a:t>
                      </a: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2962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hlinkClick r:id="rId2"/>
                        </a:rPr>
                        <a:t>  WordNet</a:t>
                      </a:r>
                      <a:endParaRPr lang="en-US" sz="1400" b="0" i="0" u="none" strike="noStrike" dirty="0">
                        <a:solidFill>
                          <a:srgbClr val="000000"/>
                        </a:solidFill>
                        <a:latin typeface="Calibri"/>
                      </a:endParaRP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2962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rPr>
                        <a:t> Lexicons created by experts</a:t>
                      </a: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2962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1400" b="1" i="0" u="none" strike="noStrike" dirty="0">
                          <a:solidFill>
                            <a:srgbClr val="000000"/>
                          </a:solidFill>
                          <a:latin typeface="Calibri"/>
                        </a:rPr>
                        <a:t>Medical domain:</a:t>
                      </a: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2962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rPr>
                        <a:t> </a:t>
                      </a:r>
                      <a:r>
                        <a:rPr lang="en-US" sz="1400" b="0" i="0" u="none" strike="noStrike" dirty="0">
                          <a:solidFill>
                            <a:srgbClr val="000000"/>
                          </a:solidFill>
                          <a:latin typeface="Calibri"/>
                          <a:hlinkClick r:id="rId3"/>
                        </a:rPr>
                        <a:t>GATE</a:t>
                      </a:r>
                      <a:r>
                        <a:rPr lang="en-US" sz="1400" b="0" i="0" u="none" strike="noStrike" dirty="0">
                          <a:solidFill>
                            <a:srgbClr val="000000"/>
                          </a:solidFill>
                          <a:latin typeface="Calibri"/>
                        </a:rPr>
                        <a:t> (University of </a:t>
                      </a:r>
                      <a:r>
                        <a:rPr lang="en-US" sz="1400" b="0" i="0" u="none" strike="noStrike" dirty="0" err="1">
                          <a:solidFill>
                            <a:srgbClr val="000000"/>
                          </a:solidFill>
                          <a:latin typeface="Calibri"/>
                        </a:rPr>
                        <a:t>Sherfield</a:t>
                      </a:r>
                      <a:r>
                        <a:rPr lang="en-US" sz="1400" b="0" i="0" u="none" strike="noStrike" dirty="0">
                          <a:solidFill>
                            <a:srgbClr val="000000"/>
                          </a:solidFill>
                          <a:latin typeface="Calibri"/>
                        </a:rPr>
                        <a:t>)</a:t>
                      </a: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2962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rPr>
                        <a:t> </a:t>
                      </a:r>
                      <a:r>
                        <a:rPr lang="en-US" sz="1400" b="0" i="0" u="none" strike="noStrike" dirty="0">
                          <a:solidFill>
                            <a:srgbClr val="000000"/>
                          </a:solidFill>
                          <a:latin typeface="Calibri"/>
                          <a:hlinkClick r:id="rId4"/>
                        </a:rPr>
                        <a:t>UMLS</a:t>
                      </a:r>
                      <a:r>
                        <a:rPr lang="en-US" sz="1400" b="0" i="0" u="none" strike="noStrike" dirty="0">
                          <a:solidFill>
                            <a:srgbClr val="000000"/>
                          </a:solidFill>
                          <a:latin typeface="Calibri"/>
                        </a:rPr>
                        <a:t> (National library of Medicine)</a:t>
                      </a: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45344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rPr>
                        <a:t> </a:t>
                      </a:r>
                      <a:r>
                        <a:rPr lang="en-US" sz="1400" b="0" i="0" u="none" strike="noStrike" dirty="0" err="1">
                          <a:solidFill>
                            <a:srgbClr val="000000"/>
                          </a:solidFill>
                          <a:latin typeface="Calibri"/>
                          <a:hlinkClick r:id="rId5"/>
                        </a:rPr>
                        <a:t>MedLEE</a:t>
                      </a:r>
                      <a:r>
                        <a:rPr lang="en-US" sz="1400" b="0" i="0" u="none" strike="noStrike" dirty="0">
                          <a:solidFill>
                            <a:srgbClr val="000000"/>
                          </a:solidFill>
                          <a:latin typeface="Calibri"/>
                          <a:hlinkClick r:id="rId5"/>
                        </a:rPr>
                        <a:t> </a:t>
                      </a:r>
                      <a:r>
                        <a:rPr lang="en-US" sz="1400" b="0" i="0" u="none" strike="noStrike" dirty="0">
                          <a:solidFill>
                            <a:srgbClr val="000000"/>
                          </a:solidFill>
                          <a:latin typeface="Calibri"/>
                        </a:rPr>
                        <a:t>(Originally from Columbia University, </a:t>
                      </a:r>
                      <a:r>
                        <a:rPr lang="en-US" sz="1400" b="0" i="0" u="none" strike="noStrike" dirty="0" err="1">
                          <a:solidFill>
                            <a:srgbClr val="000000"/>
                          </a:solidFill>
                          <a:latin typeface="Calibri"/>
                        </a:rPr>
                        <a:t>commericalized</a:t>
                      </a:r>
                      <a:r>
                        <a:rPr lang="en-US" sz="1400" b="0" i="0" u="none" strike="noStrike" dirty="0">
                          <a:solidFill>
                            <a:srgbClr val="000000"/>
                          </a:solidFill>
                          <a:latin typeface="Calibri"/>
                        </a:rPr>
                        <a:t> now)</a:t>
                      </a: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29623">
                <a:tc rowSpan="7">
                  <a:txBody>
                    <a:bodyPr/>
                    <a:lstStyle/>
                    <a:p>
                      <a:pPr algn="l" fontAlgn="t"/>
                      <a:r>
                        <a:rPr lang="en-US" sz="1400" b="1" i="0" u="none" strike="noStrike" dirty="0">
                          <a:solidFill>
                            <a:srgbClr val="000000"/>
                          </a:solidFill>
                          <a:latin typeface="Calibri"/>
                        </a:rPr>
                        <a:t>Machine learning approach  </a:t>
                      </a:r>
                    </a:p>
                    <a:p>
                      <a:pPr algn="l" fontAlgn="ctr"/>
                      <a:r>
                        <a:rPr lang="en-US" sz="1400" b="1" i="0" u="none" strike="noStrike" dirty="0">
                          <a:solidFill>
                            <a:srgbClr val="000000"/>
                          </a:solidFill>
                          <a:latin typeface="Calibri"/>
                        </a:rPr>
                        <a:t>- Conditional Random Field (CRF)</a:t>
                      </a:r>
                    </a:p>
                    <a:p>
                      <a:pPr algn="l" fontAlgn="ctr"/>
                      <a:r>
                        <a:rPr lang="en-US" sz="1400" b="1" i="0" u="none" strike="noStrike" dirty="0">
                          <a:solidFill>
                            <a:srgbClr val="000000"/>
                          </a:solidFill>
                          <a:latin typeface="Calibri"/>
                        </a:rPr>
                        <a:t>- Hidden Markov Model</a:t>
                      </a:r>
                      <a:r>
                        <a:rPr lang="en-US" sz="1400" b="1" i="0" u="none" strike="noStrike" baseline="0" dirty="0">
                          <a:solidFill>
                            <a:srgbClr val="000000"/>
                          </a:solidFill>
                          <a:latin typeface="Calibri"/>
                        </a:rPr>
                        <a:t> (HMM)</a:t>
                      </a:r>
                      <a:endParaRPr lang="en-US" sz="1400" b="1" i="0" u="none" strike="noStrike" dirty="0">
                        <a:solidFill>
                          <a:srgbClr val="000000"/>
                        </a:solidFill>
                        <a:latin typeface="Calibri"/>
                      </a:endParaRPr>
                    </a:p>
                  </a:txBody>
                  <a:tcPr marR="6315" marT="631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l" fontAlgn="ctr"/>
                      <a:r>
                        <a:rPr lang="en-US" sz="1400" b="0" i="0" u="none" strike="noStrike" dirty="0">
                          <a:solidFill>
                            <a:srgbClr val="000000"/>
                          </a:solidFill>
                          <a:latin typeface="Calibri"/>
                        </a:rPr>
                        <a:t>Reduced human effort in maintaining rules and dictionaries </a:t>
                      </a:r>
                    </a:p>
                  </a:txBody>
                  <a:tcPr marR="6315" marT="631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l" fontAlgn="ctr"/>
                      <a:r>
                        <a:rPr lang="en-US" sz="1400" b="0" i="0" u="none" strike="noStrike" dirty="0">
                          <a:solidFill>
                            <a:srgbClr val="000000"/>
                          </a:solidFill>
                          <a:latin typeface="Calibri"/>
                        </a:rPr>
                        <a:t>Prepared a set of annotated training data </a:t>
                      </a:r>
                    </a:p>
                  </a:txBody>
                  <a:tcPr marR="6315" marT="631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dirty="0">
                          <a:solidFill>
                            <a:srgbClr val="000000"/>
                          </a:solidFill>
                          <a:latin typeface="Calibri"/>
                        </a:rPr>
                        <a:t>Conditional Random Field tools </a:t>
                      </a: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2416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rPr>
                        <a:t> </a:t>
                      </a:r>
                      <a:r>
                        <a:rPr lang="en-US" sz="1400" b="0" i="0" u="none" strike="noStrike" dirty="0">
                          <a:solidFill>
                            <a:srgbClr val="000000"/>
                          </a:solidFill>
                          <a:latin typeface="Calibri"/>
                          <a:hlinkClick r:id="rId6"/>
                        </a:rPr>
                        <a:t>Stanford NER</a:t>
                      </a:r>
                      <a:endParaRPr lang="en-US" sz="1400" b="0" i="0" u="none" strike="noStrike" dirty="0">
                        <a:solidFill>
                          <a:srgbClr val="000000"/>
                        </a:solidFill>
                        <a:latin typeface="Calibri"/>
                      </a:endParaRP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29623">
                <a:tc vMerge="1">
                  <a:txBody>
                    <a:bodyPr/>
                    <a:lstStyle/>
                    <a:p>
                      <a:pPr algn="l" fontAlgn="ctr"/>
                      <a:endParaRPr lang="en-US" sz="1400" b="0" i="0" u="none" strike="noStrike" dirty="0">
                        <a:solidFill>
                          <a:srgbClr val="000000"/>
                        </a:solidFill>
                        <a:latin typeface="Calibri"/>
                      </a:endParaRPr>
                    </a:p>
                  </a:txBody>
                  <a:tcPr marR="6315" marT="631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rPr>
                        <a:t> </a:t>
                      </a:r>
                      <a:r>
                        <a:rPr lang="en-US" sz="1400" b="0" i="0" u="none" strike="noStrike" dirty="0">
                          <a:solidFill>
                            <a:srgbClr val="000000"/>
                          </a:solidFill>
                          <a:latin typeface="Calibri"/>
                          <a:hlinkClick r:id="rId7"/>
                        </a:rPr>
                        <a:t>CRF++</a:t>
                      </a:r>
                      <a:endParaRPr lang="en-US" sz="1400" b="0" i="0" u="none" strike="noStrike" dirty="0">
                        <a:solidFill>
                          <a:srgbClr val="000000"/>
                        </a:solidFill>
                        <a:latin typeface="Calibri"/>
                      </a:endParaRP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2962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rPr>
                        <a:t> </a:t>
                      </a:r>
                      <a:r>
                        <a:rPr lang="en-US" sz="1400" b="0" i="0" u="none" strike="noStrike" dirty="0">
                          <a:solidFill>
                            <a:srgbClr val="000000"/>
                          </a:solidFill>
                          <a:latin typeface="Calibri"/>
                          <a:hlinkClick r:id="rId8"/>
                        </a:rPr>
                        <a:t>Mallet</a:t>
                      </a:r>
                      <a:endParaRPr lang="en-US" sz="1400" b="0" i="0" u="none" strike="noStrike" dirty="0">
                        <a:solidFill>
                          <a:srgbClr val="000000"/>
                        </a:solidFill>
                        <a:latin typeface="Calibri"/>
                      </a:endParaRP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29623">
                <a:tc vMerge="1">
                  <a:txBody>
                    <a:bodyPr/>
                    <a:lstStyle/>
                    <a:p>
                      <a:pPr algn="l" fontAlgn="ctr"/>
                      <a:endParaRPr lang="en-US" sz="1400" b="0" i="0" u="none" strike="noStrike" dirty="0">
                        <a:solidFill>
                          <a:srgbClr val="000000"/>
                        </a:solidFill>
                        <a:latin typeface="Calibri"/>
                      </a:endParaRPr>
                    </a:p>
                  </a:txBody>
                  <a:tcPr marR="6315" marT="631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vMerge="1">
                  <a:txBody>
                    <a:bodyPr/>
                    <a:lstStyle/>
                    <a:p>
                      <a:endParaRPr lang="en-US"/>
                    </a:p>
                  </a:txBody>
                  <a:tcPr/>
                </a:tc>
                <a:tc vMerge="1">
                  <a:txBody>
                    <a:bodyPr/>
                    <a:lstStyle/>
                    <a:p>
                      <a:endParaRPr lang="en-US"/>
                    </a:p>
                  </a:txBody>
                  <a:tcPr/>
                </a:tc>
                <a:tc>
                  <a:txBody>
                    <a:bodyPr/>
                    <a:lstStyle/>
                    <a:p>
                      <a:pPr algn="l" fontAlgn="b"/>
                      <a:r>
                        <a:rPr lang="en-US" sz="1400" b="1" i="0" u="none" strike="noStrike" dirty="0">
                          <a:solidFill>
                            <a:srgbClr val="000000"/>
                          </a:solidFill>
                          <a:latin typeface="Calibri"/>
                        </a:rPr>
                        <a:t>Hidden Markov Model tools</a:t>
                      </a: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22962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rPr>
                        <a:t> </a:t>
                      </a:r>
                      <a:r>
                        <a:rPr lang="en-US" sz="1400" b="0" i="0" u="none" strike="noStrike" dirty="0">
                          <a:solidFill>
                            <a:srgbClr val="000000"/>
                          </a:solidFill>
                          <a:latin typeface="Calibri"/>
                          <a:hlinkClick r:id="rId8"/>
                        </a:rPr>
                        <a:t>Mallet</a:t>
                      </a:r>
                      <a:endParaRPr lang="en-US" sz="1400" b="0" i="0" u="none" strike="noStrike" dirty="0">
                        <a:solidFill>
                          <a:srgbClr val="000000"/>
                        </a:solidFill>
                        <a:latin typeface="Calibri"/>
                      </a:endParaRP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22962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buFont typeface="Arial" pitchFamily="34" charset="0"/>
                        <a:buChar char="•"/>
                      </a:pPr>
                      <a:r>
                        <a:rPr lang="en-US" sz="1400" b="0" i="0" u="none" strike="noStrike" dirty="0">
                          <a:solidFill>
                            <a:srgbClr val="000000"/>
                          </a:solidFill>
                          <a:latin typeface="Calibri"/>
                        </a:rPr>
                        <a:t> </a:t>
                      </a:r>
                      <a:r>
                        <a:rPr lang="en-US" sz="1400" b="0" i="0" u="none" strike="noStrike" dirty="0">
                          <a:solidFill>
                            <a:srgbClr val="000000"/>
                          </a:solidFill>
                          <a:latin typeface="Calibri"/>
                          <a:hlinkClick r:id="rId9"/>
                        </a:rPr>
                        <a:t>Natural Language Toolkit(NLTK)</a:t>
                      </a:r>
                      <a:endParaRPr lang="en-US" sz="1400" b="0" i="0" u="none" strike="noStrike" dirty="0">
                        <a:solidFill>
                          <a:srgbClr val="000000"/>
                        </a:solidFill>
                        <a:latin typeface="Calibri"/>
                      </a:endParaRPr>
                    </a:p>
                  </a:txBody>
                  <a:tcPr marR="6315" marT="631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bl>
          </a:graphicData>
        </a:graphic>
      </p:graphicFrame>
    </p:spTree>
    <p:extLst>
      <p:ext uri="{BB962C8B-B14F-4D97-AF65-F5344CB8AC3E}">
        <p14:creationId xmlns:p14="http://schemas.microsoft.com/office/powerpoint/2010/main" val="2711788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Entity Relation Extraction</a:t>
            </a:r>
          </a:p>
        </p:txBody>
      </p:sp>
      <p:sp>
        <p:nvSpPr>
          <p:cNvPr id="3" name="Content Placeholder 2"/>
          <p:cNvSpPr>
            <a:spLocks noGrp="1"/>
          </p:cNvSpPr>
          <p:nvPr>
            <p:ph idx="1"/>
          </p:nvPr>
        </p:nvSpPr>
        <p:spPr>
          <a:xfrm>
            <a:off x="457200" y="1600200"/>
            <a:ext cx="8305800" cy="4953000"/>
          </a:xfrm>
        </p:spPr>
        <p:txBody>
          <a:bodyPr>
            <a:normAutofit fontScale="92500"/>
          </a:bodyPr>
          <a:lstStyle/>
          <a:p>
            <a:r>
              <a:rPr lang="en-US" sz="2800" dirty="0"/>
              <a:t>Entity relation extraction discerns the relationships that exist among the entities detected in a text. Entity relation extraction techniques are applied in a variety of areas. </a:t>
            </a:r>
          </a:p>
          <a:p>
            <a:pPr lvl="1"/>
            <a:r>
              <a:rPr lang="en-US" sz="2400" dirty="0"/>
              <a:t>Question Answering</a:t>
            </a:r>
          </a:p>
          <a:p>
            <a:pPr lvl="2"/>
            <a:r>
              <a:rPr lang="en-US" sz="2000" dirty="0"/>
              <a:t>Extracting entities and relational patterns for answering factoid question</a:t>
            </a:r>
          </a:p>
          <a:p>
            <a:pPr lvl="1"/>
            <a:r>
              <a:rPr lang="en-US" sz="2400" dirty="0"/>
              <a:t>Feature/Aspect based Sentiment Analysis</a:t>
            </a:r>
          </a:p>
          <a:p>
            <a:pPr lvl="2"/>
            <a:r>
              <a:rPr lang="en-US" sz="2000" dirty="0"/>
              <a:t>Extract relational patterns among entity, features and sentiments in text R(entity, feature, sentiment). </a:t>
            </a:r>
          </a:p>
          <a:p>
            <a:pPr lvl="1"/>
            <a:r>
              <a:rPr lang="en-US" sz="2400" dirty="0"/>
              <a:t>Mining bio-medical texts</a:t>
            </a:r>
          </a:p>
          <a:p>
            <a:pPr lvl="2"/>
            <a:r>
              <a:rPr lang="en-US" sz="2000" dirty="0"/>
              <a:t>Protein binding relations useful for drug discovery</a:t>
            </a:r>
          </a:p>
          <a:p>
            <a:pPr lvl="2"/>
            <a:r>
              <a:rPr lang="en-US" sz="2000" dirty="0"/>
              <a:t>Detection of gene-disease relations from biomedical literature</a:t>
            </a:r>
          </a:p>
          <a:p>
            <a:pPr lvl="2"/>
            <a:r>
              <a:rPr lang="en-US" sz="2000" dirty="0"/>
              <a:t>Finding drug-side effect relations in health social media</a:t>
            </a:r>
          </a:p>
        </p:txBody>
      </p:sp>
      <p:sp>
        <p:nvSpPr>
          <p:cNvPr id="4" name="Slide Number Placeholder 3"/>
          <p:cNvSpPr>
            <a:spLocks noGrp="1"/>
          </p:cNvSpPr>
          <p:nvPr>
            <p:ph type="sldNum" sz="quarter" idx="12"/>
          </p:nvPr>
        </p:nvSpPr>
        <p:spPr/>
        <p:txBody>
          <a:bodyPr/>
          <a:lstStyle/>
          <a:p>
            <a:fld id="{8B8A6D28-8101-4277-BD3B-09002AC06C4B}" type="slidenum">
              <a:rPr lang="en-US" smtClean="0"/>
              <a:pPr/>
              <a:t>11</a:t>
            </a:fld>
            <a:endParaRPr lang="en-US"/>
          </a:p>
        </p:txBody>
      </p:sp>
    </p:spTree>
    <p:extLst>
      <p:ext uri="{BB962C8B-B14F-4D97-AF65-F5344CB8AC3E}">
        <p14:creationId xmlns:p14="http://schemas.microsoft.com/office/powerpoint/2010/main" val="33050665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Entity Relation Extraction</a:t>
            </a:r>
          </a:p>
        </p:txBody>
      </p:sp>
      <p:sp>
        <p:nvSpPr>
          <p:cNvPr id="3" name="Content Placeholder 2"/>
          <p:cNvSpPr>
            <a:spLocks noGrp="1"/>
          </p:cNvSpPr>
          <p:nvPr>
            <p:ph idx="1"/>
          </p:nvPr>
        </p:nvSpPr>
        <p:spPr>
          <a:xfrm>
            <a:off x="457200" y="1265237"/>
            <a:ext cx="8229600" cy="4525963"/>
          </a:xfrm>
        </p:spPr>
        <p:txBody>
          <a:bodyPr/>
          <a:lstStyle/>
          <a:p>
            <a:r>
              <a:rPr lang="en-US" altLang="zh-CN" sz="2400" dirty="0"/>
              <a:t>Entity relation extraction approaches can be categorized into three types</a:t>
            </a:r>
          </a:p>
          <a:p>
            <a:endParaRPr lang="en-US"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12</a:t>
            </a:fld>
            <a:endParaRPr lang="en-US"/>
          </a:p>
        </p:txBody>
      </p:sp>
      <p:graphicFrame>
        <p:nvGraphicFramePr>
          <p:cNvPr id="6" name="Table 5"/>
          <p:cNvGraphicFramePr>
            <a:graphicFrameLocks noGrp="1"/>
          </p:cNvGraphicFramePr>
          <p:nvPr/>
        </p:nvGraphicFramePr>
        <p:xfrm>
          <a:off x="228600" y="2209800"/>
          <a:ext cx="8710641" cy="4330648"/>
        </p:xfrm>
        <a:graphic>
          <a:graphicData uri="http://schemas.openxmlformats.org/drawingml/2006/table">
            <a:tbl>
              <a:tblPr firstRow="1" bandRow="1">
                <a:tableStyleId>{5940675A-B579-460E-94D1-54222C63F5DA}</a:tableStyleId>
              </a:tblPr>
              <a:tblGrid>
                <a:gridCol w="1399924">
                  <a:extLst>
                    <a:ext uri="{9D8B030D-6E8A-4147-A177-3AD203B41FA5}">
                      <a16:colId xmlns:a16="http://schemas.microsoft.com/office/drawing/2014/main" val="20000"/>
                    </a:ext>
                  </a:extLst>
                </a:gridCol>
                <a:gridCol w="2084333">
                  <a:extLst>
                    <a:ext uri="{9D8B030D-6E8A-4147-A177-3AD203B41FA5}">
                      <a16:colId xmlns:a16="http://schemas.microsoft.com/office/drawing/2014/main" val="20001"/>
                    </a:ext>
                  </a:extLst>
                </a:gridCol>
                <a:gridCol w="1742128">
                  <a:extLst>
                    <a:ext uri="{9D8B030D-6E8A-4147-A177-3AD203B41FA5}">
                      <a16:colId xmlns:a16="http://schemas.microsoft.com/office/drawing/2014/main" val="20002"/>
                    </a:ext>
                  </a:extLst>
                </a:gridCol>
                <a:gridCol w="1742128">
                  <a:extLst>
                    <a:ext uri="{9D8B030D-6E8A-4147-A177-3AD203B41FA5}">
                      <a16:colId xmlns:a16="http://schemas.microsoft.com/office/drawing/2014/main" val="20003"/>
                    </a:ext>
                  </a:extLst>
                </a:gridCol>
                <a:gridCol w="1742128">
                  <a:extLst>
                    <a:ext uri="{9D8B030D-6E8A-4147-A177-3AD203B41FA5}">
                      <a16:colId xmlns:a16="http://schemas.microsoft.com/office/drawing/2014/main" val="20004"/>
                    </a:ext>
                  </a:extLst>
                </a:gridCol>
              </a:tblGrid>
              <a:tr h="323769">
                <a:tc>
                  <a:txBody>
                    <a:bodyPr/>
                    <a:lstStyle/>
                    <a:p>
                      <a:r>
                        <a:rPr lang="en-US" altLang="zh-CN" sz="1600" b="1" dirty="0"/>
                        <a:t>Category</a:t>
                      </a:r>
                      <a:endParaRPr lang="zh-CN" altLang="en-US" sz="1600" b="1" dirty="0"/>
                    </a:p>
                  </a:txBody>
                  <a:tcPr/>
                </a:tc>
                <a:tc>
                  <a:txBody>
                    <a:bodyPr/>
                    <a:lstStyle/>
                    <a:p>
                      <a:r>
                        <a:rPr lang="en-US" altLang="zh-CN" sz="1600" b="1" dirty="0"/>
                        <a:t>Method</a:t>
                      </a:r>
                      <a:endParaRPr lang="zh-CN" altLang="en-US" sz="1600" b="1" dirty="0"/>
                    </a:p>
                  </a:txBody>
                  <a:tcPr/>
                </a:tc>
                <a:tc>
                  <a:txBody>
                    <a:bodyPr/>
                    <a:lstStyle/>
                    <a:p>
                      <a:r>
                        <a:rPr lang="en-US" altLang="zh-CN" sz="1600" b="1" dirty="0"/>
                        <a:t>Advantage </a:t>
                      </a:r>
                      <a:endParaRPr lang="zh-CN" altLang="en-US" sz="1600" b="1" dirty="0"/>
                    </a:p>
                  </a:txBody>
                  <a:tcPr/>
                </a:tc>
                <a:tc>
                  <a:txBody>
                    <a:bodyPr/>
                    <a:lstStyle/>
                    <a:p>
                      <a:r>
                        <a:rPr lang="en-US" altLang="zh-CN" sz="1600" b="1" dirty="0"/>
                        <a:t>Disadvantage</a:t>
                      </a:r>
                      <a:endParaRPr lang="zh-CN" altLang="en-US" sz="1600" b="1" dirty="0"/>
                    </a:p>
                  </a:txBody>
                  <a:tcPr/>
                </a:tc>
                <a:tc>
                  <a:txBody>
                    <a:bodyPr/>
                    <a:lstStyle/>
                    <a:p>
                      <a:r>
                        <a:rPr lang="en-US" altLang="zh-CN" sz="1600" b="1" dirty="0"/>
                        <a:t>Tools</a:t>
                      </a:r>
                      <a:endParaRPr lang="zh-CN" altLang="en-US" sz="1600" b="1" dirty="0"/>
                    </a:p>
                  </a:txBody>
                  <a:tcPr/>
                </a:tc>
                <a:extLst>
                  <a:ext uri="{0D108BD9-81ED-4DB2-BD59-A6C34878D82A}">
                    <a16:rowId xmlns:a16="http://schemas.microsoft.com/office/drawing/2014/main" val="10000"/>
                  </a:ext>
                </a:extLst>
              </a:tr>
              <a:tr h="912441">
                <a:tc>
                  <a:txBody>
                    <a:bodyPr/>
                    <a:lstStyle/>
                    <a:p>
                      <a:r>
                        <a:rPr lang="en-US" altLang="zh-CN" sz="1400" dirty="0"/>
                        <a:t>Co-occurrence</a:t>
                      </a:r>
                      <a:r>
                        <a:rPr lang="en-US" altLang="zh-CN" sz="1400" baseline="0" dirty="0"/>
                        <a:t> Analysis</a:t>
                      </a:r>
                      <a:endParaRPr lang="zh-CN" altLang="en-US" sz="1400" dirty="0"/>
                    </a:p>
                  </a:txBody>
                  <a:tcPr/>
                </a:tc>
                <a:tc>
                  <a:txBody>
                    <a:bodyPr/>
                    <a:lstStyle/>
                    <a:p>
                      <a:r>
                        <a:rPr lang="en-US" altLang="zh-CN" sz="1400" dirty="0"/>
                        <a:t>If two entities co-occur</a:t>
                      </a:r>
                      <a:r>
                        <a:rPr lang="en-US" altLang="zh-CN" sz="1400" baseline="0" dirty="0"/>
                        <a:t> within certain distance, they are considered to have a relation </a:t>
                      </a:r>
                      <a:endParaRPr lang="zh-CN" altLang="en-US" sz="1400" dirty="0"/>
                    </a:p>
                  </a:txBody>
                  <a:tcPr/>
                </a:tc>
                <a:tc>
                  <a:txBody>
                    <a:bodyPr/>
                    <a:lstStyle/>
                    <a:p>
                      <a:r>
                        <a:rPr lang="en-US" altLang="zh-CN" sz="1400" dirty="0"/>
                        <a:t>Simplicity</a:t>
                      </a:r>
                      <a:r>
                        <a:rPr lang="en-US" altLang="zh-CN" sz="1400" baseline="0" dirty="0"/>
                        <a:t> and flexibility; high recall</a:t>
                      </a:r>
                      <a:endParaRPr lang="zh-CN" altLang="en-US" sz="1400" dirty="0"/>
                    </a:p>
                  </a:txBody>
                  <a:tcPr/>
                </a:tc>
                <a:tc>
                  <a:txBody>
                    <a:bodyPr/>
                    <a:lstStyle/>
                    <a:p>
                      <a:r>
                        <a:rPr lang="en-US" altLang="zh-CN" sz="1400" dirty="0"/>
                        <a:t>Low precision; cant decide</a:t>
                      </a:r>
                      <a:r>
                        <a:rPr lang="en-US" altLang="zh-CN" sz="1400" baseline="0" dirty="0"/>
                        <a:t> relation types</a:t>
                      </a:r>
                      <a:endParaRPr lang="zh-CN" altLang="en-US" sz="1400" dirty="0"/>
                    </a:p>
                  </a:txBody>
                  <a:tcPr/>
                </a:tc>
                <a:tc>
                  <a:txBody>
                    <a:bodyPr/>
                    <a:lstStyle/>
                    <a:p>
                      <a:endParaRPr lang="zh-CN" altLang="en-US" sz="1400" dirty="0"/>
                    </a:p>
                  </a:txBody>
                  <a:tcPr/>
                </a:tc>
                <a:extLst>
                  <a:ext uri="{0D108BD9-81ED-4DB2-BD59-A6C34878D82A}">
                    <a16:rowId xmlns:a16="http://schemas.microsoft.com/office/drawing/2014/main" val="10001"/>
                  </a:ext>
                </a:extLst>
              </a:tr>
              <a:tr h="1530546">
                <a:tc>
                  <a:txBody>
                    <a:bodyPr/>
                    <a:lstStyle/>
                    <a:p>
                      <a:r>
                        <a:rPr lang="en-US" altLang="zh-CN" sz="1400" dirty="0"/>
                        <a:t>Rule-based approaches</a:t>
                      </a:r>
                      <a:endParaRPr lang="zh-CN" altLang="en-US" sz="1400" dirty="0"/>
                    </a:p>
                  </a:txBody>
                  <a:tcPr/>
                </a:tc>
                <a:tc>
                  <a:txBody>
                    <a:bodyPr/>
                    <a:lstStyle/>
                    <a:p>
                      <a:r>
                        <a:rPr lang="en-US" altLang="zh-CN" sz="1400" dirty="0"/>
                        <a:t>Create rules</a:t>
                      </a:r>
                      <a:r>
                        <a:rPr lang="en-US" altLang="zh-CN" sz="1400" baseline="0" dirty="0"/>
                        <a:t> for relation extraction based on syntactic and semantic information in the sentences</a:t>
                      </a:r>
                      <a:endParaRPr lang="zh-CN" altLang="en-US" sz="1400" dirty="0"/>
                    </a:p>
                  </a:txBody>
                  <a:tcPr/>
                </a:tc>
                <a:tc>
                  <a:txBody>
                    <a:bodyPr/>
                    <a:lstStyle/>
                    <a:p>
                      <a:r>
                        <a:rPr lang="en-US" altLang="zh-CN" sz="1400" dirty="0"/>
                        <a:t>General,</a:t>
                      </a:r>
                      <a:r>
                        <a:rPr lang="en-US" altLang="zh-CN" sz="1400" baseline="0" dirty="0"/>
                        <a:t> flexible; </a:t>
                      </a:r>
                      <a:endParaRPr lang="zh-CN" altLang="en-US" sz="1400" dirty="0"/>
                    </a:p>
                  </a:txBody>
                  <a:tcPr/>
                </a:tc>
                <a:tc>
                  <a:txBody>
                    <a:bodyPr/>
                    <a:lstStyle/>
                    <a:p>
                      <a:pPr>
                        <a:buFont typeface="Arial" pitchFamily="34" charset="0"/>
                        <a:buChar char="•"/>
                      </a:pPr>
                      <a:r>
                        <a:rPr lang="en-US" altLang="zh-CN" sz="1400" dirty="0"/>
                        <a:t>Lower portability across different domains</a:t>
                      </a:r>
                    </a:p>
                    <a:p>
                      <a:pPr>
                        <a:buFont typeface="Arial" pitchFamily="34" charset="0"/>
                        <a:buChar char="•"/>
                      </a:pPr>
                      <a:r>
                        <a:rPr lang="en-US" altLang="zh-CN" sz="1400" dirty="0"/>
                        <a:t>Manual encoding</a:t>
                      </a:r>
                      <a:r>
                        <a:rPr lang="en-US" altLang="zh-CN" sz="1400" baseline="0" dirty="0"/>
                        <a:t> of syntactic and semantic rules</a:t>
                      </a:r>
                      <a:endParaRPr lang="zh-CN" altLang="en-US" sz="1400" dirty="0"/>
                    </a:p>
                  </a:txBody>
                  <a:tcPr/>
                </a:tc>
                <a:tc>
                  <a:txBody>
                    <a:bodyPr/>
                    <a:lstStyle/>
                    <a:p>
                      <a:r>
                        <a:rPr lang="en-US" altLang="zh-CN" sz="1400" dirty="0"/>
                        <a:t>Syntactic</a:t>
                      </a:r>
                      <a:r>
                        <a:rPr lang="en-US" altLang="zh-CN" sz="1400" baseline="0" dirty="0"/>
                        <a:t> information: </a:t>
                      </a:r>
                      <a:endParaRPr lang="en-US" altLang="zh-CN" sz="1400" dirty="0"/>
                    </a:p>
                    <a:p>
                      <a:r>
                        <a:rPr lang="en-US" altLang="zh-CN" sz="1400" dirty="0"/>
                        <a:t>Stanford</a:t>
                      </a:r>
                      <a:r>
                        <a:rPr lang="en-US" altLang="zh-CN" sz="1400" baseline="0" dirty="0"/>
                        <a:t> Parser;</a:t>
                      </a:r>
                    </a:p>
                    <a:p>
                      <a:r>
                        <a:rPr lang="en-US" altLang="zh-CN" sz="1400" baseline="0" dirty="0" err="1"/>
                        <a:t>OpenNLP</a:t>
                      </a:r>
                      <a:r>
                        <a:rPr lang="en-US" altLang="zh-CN" sz="1400" baseline="0" dirty="0"/>
                        <a:t>;</a:t>
                      </a:r>
                    </a:p>
                    <a:p>
                      <a:r>
                        <a:rPr lang="en-US" altLang="zh-CN" sz="1400" baseline="0" dirty="0"/>
                        <a:t>Semantic information:</a:t>
                      </a:r>
                    </a:p>
                    <a:p>
                      <a:r>
                        <a:rPr lang="en-US" altLang="zh-CN" sz="1400" baseline="0" dirty="0"/>
                        <a:t>Domain Knowledge bases </a:t>
                      </a:r>
                    </a:p>
                  </a:txBody>
                  <a:tcPr/>
                </a:tc>
                <a:extLst>
                  <a:ext uri="{0D108BD9-81ED-4DB2-BD59-A6C34878D82A}">
                    <a16:rowId xmlns:a16="http://schemas.microsoft.com/office/drawing/2014/main" val="10002"/>
                  </a:ext>
                </a:extLst>
              </a:tr>
              <a:tr h="1519942">
                <a:tc>
                  <a:txBody>
                    <a:bodyPr/>
                    <a:lstStyle/>
                    <a:p>
                      <a:r>
                        <a:rPr lang="en-US" altLang="zh-CN" sz="1400" baseline="0" dirty="0"/>
                        <a:t>Supervised Learning </a:t>
                      </a:r>
                      <a:endParaRPr lang="zh-CN" altLang="en-US" sz="1400" dirty="0"/>
                    </a:p>
                  </a:txBody>
                  <a:tcPr/>
                </a:tc>
                <a:tc>
                  <a:txBody>
                    <a:bodyPr/>
                    <a:lstStyle/>
                    <a:p>
                      <a:pPr>
                        <a:buFont typeface="Arial" pitchFamily="34" charset="0"/>
                        <a:buChar char="•"/>
                      </a:pPr>
                      <a:r>
                        <a:rPr lang="en-US" altLang="zh-CN" sz="1400" dirty="0"/>
                        <a:t>Feature-based methods: feature representation</a:t>
                      </a:r>
                    </a:p>
                    <a:p>
                      <a:pPr>
                        <a:buFont typeface="Arial" pitchFamily="34" charset="0"/>
                        <a:buChar char="•"/>
                      </a:pPr>
                      <a:r>
                        <a:rPr lang="en-US" altLang="zh-CN" sz="1400" dirty="0"/>
                        <a:t>Kernel</a:t>
                      </a:r>
                      <a:r>
                        <a:rPr lang="en-US" altLang="zh-CN" sz="1400" baseline="0" dirty="0"/>
                        <a:t>-based methods:</a:t>
                      </a:r>
                    </a:p>
                    <a:p>
                      <a:pPr>
                        <a:buFont typeface="Arial" pitchFamily="34" charset="0"/>
                        <a:buNone/>
                      </a:pPr>
                      <a:r>
                        <a:rPr lang="en-US" altLang="zh-CN" sz="1400" baseline="0" dirty="0"/>
                        <a:t>Kernel function </a:t>
                      </a:r>
                    </a:p>
                  </a:txBody>
                  <a:tcPr/>
                </a:tc>
                <a:tc>
                  <a:txBody>
                    <a:bodyPr/>
                    <a:lstStyle/>
                    <a:p>
                      <a:r>
                        <a:rPr lang="en-US" altLang="zh-CN" sz="1400" dirty="0"/>
                        <a:t>Little or no manual development of rules and templates</a:t>
                      </a:r>
                      <a:endParaRPr lang="zh-CN" altLang="en-US" sz="1400" dirty="0"/>
                    </a:p>
                  </a:txBody>
                  <a:tcPr/>
                </a:tc>
                <a:tc>
                  <a:txBody>
                    <a:bodyPr/>
                    <a:lstStyle/>
                    <a:p>
                      <a:r>
                        <a:rPr lang="en-US" altLang="zh-CN" sz="1400" dirty="0"/>
                        <a:t>Annotated</a:t>
                      </a:r>
                      <a:r>
                        <a:rPr lang="en-US" altLang="zh-CN" sz="1400" baseline="0" dirty="0"/>
                        <a:t> corpora is required.</a:t>
                      </a:r>
                      <a:endParaRPr lang="zh-CN" altLang="en-US" sz="1400" dirty="0"/>
                    </a:p>
                  </a:txBody>
                  <a:tcPr/>
                </a:tc>
                <a:tc>
                  <a:txBody>
                    <a:bodyPr/>
                    <a:lstStyle/>
                    <a:p>
                      <a:r>
                        <a:rPr lang="en-US" altLang="zh-CN" sz="1400" dirty="0"/>
                        <a:t>Dan</a:t>
                      </a:r>
                      <a:r>
                        <a:rPr lang="en-US" altLang="zh-CN" sz="1400" baseline="0" dirty="0"/>
                        <a:t> </a:t>
                      </a:r>
                      <a:r>
                        <a:rPr lang="en-US" altLang="zh-CN" sz="1400" baseline="0" dirty="0" err="1"/>
                        <a:t>Bikel’s</a:t>
                      </a:r>
                      <a:r>
                        <a:rPr lang="en-US" altLang="zh-CN" sz="1400" baseline="0" dirty="0"/>
                        <a:t> parser;</a:t>
                      </a:r>
                    </a:p>
                    <a:p>
                      <a:r>
                        <a:rPr lang="en-US" altLang="zh-CN" sz="1400" baseline="0" dirty="0"/>
                        <a:t>MST parser;</a:t>
                      </a:r>
                    </a:p>
                    <a:p>
                      <a:r>
                        <a:rPr lang="en-US" altLang="zh-CN" sz="1400" baseline="0" dirty="0"/>
                        <a:t>Stanford parser;</a:t>
                      </a:r>
                    </a:p>
                    <a:p>
                      <a:r>
                        <a:rPr lang="en-US" altLang="zh-CN" sz="1400" baseline="0" dirty="0"/>
                        <a:t>SVM classifier: </a:t>
                      </a:r>
                    </a:p>
                    <a:p>
                      <a:r>
                        <a:rPr lang="en-US" altLang="zh-CN" sz="1400" baseline="0" dirty="0"/>
                        <a:t>SVM-light</a:t>
                      </a:r>
                    </a:p>
                    <a:p>
                      <a:r>
                        <a:rPr lang="en-US" altLang="zh-CN" sz="1400" baseline="0" dirty="0" err="1"/>
                        <a:t>LibSVM</a:t>
                      </a:r>
                      <a:endParaRPr lang="en-US" altLang="zh-CN" sz="1400" baseline="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287874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Sentiment Analysis</a:t>
            </a:r>
          </a:p>
        </p:txBody>
      </p:sp>
      <p:sp>
        <p:nvSpPr>
          <p:cNvPr id="3" name="Content Placeholder 2"/>
          <p:cNvSpPr>
            <a:spLocks noGrp="1"/>
          </p:cNvSpPr>
          <p:nvPr>
            <p:ph idx="1"/>
          </p:nvPr>
        </p:nvSpPr>
        <p:spPr>
          <a:xfrm>
            <a:off x="152400" y="1447800"/>
            <a:ext cx="8839200" cy="5105400"/>
          </a:xfrm>
        </p:spPr>
        <p:txBody>
          <a:bodyPr>
            <a:normAutofit lnSpcReduction="10000"/>
          </a:bodyPr>
          <a:lstStyle/>
          <a:p>
            <a:r>
              <a:rPr lang="en-US" sz="2400" dirty="0"/>
              <a:t>Sentiment analysis (also known as opinion mining) refers to the use of natural language processing, text analysis and computational linguistics to identify and extract subjective information in source material. </a:t>
            </a:r>
          </a:p>
          <a:p>
            <a:endParaRPr lang="en-US" sz="2400" dirty="0"/>
          </a:p>
          <a:p>
            <a:r>
              <a:rPr lang="en-US" sz="2400" dirty="0"/>
              <a:t>The rise of social media such as forums, micro blogging and blogs has fueled interest in sentiment analysis. </a:t>
            </a:r>
          </a:p>
          <a:p>
            <a:pPr lvl="1"/>
            <a:r>
              <a:rPr lang="en-US" sz="2000" dirty="0"/>
              <a:t>Online reviews, ratings and recommendations in social media sites have turned into a kind of virtual currency for businesses looking to market their products, identifying new opportunities and manage their reputations.</a:t>
            </a:r>
          </a:p>
          <a:p>
            <a:pPr lvl="1"/>
            <a:endParaRPr lang="en-US" sz="2000" dirty="0"/>
          </a:p>
          <a:p>
            <a:pPr lvl="1"/>
            <a:r>
              <a:rPr lang="en-US" sz="2000" dirty="0"/>
              <a:t>As businesses look to automate the process of filtering out the noise, identifying relevant content and understanding reviewers’ opinions, sentiment analysis is the right technique.</a:t>
            </a:r>
          </a:p>
          <a:p>
            <a:endParaRPr lang="en-US" sz="2400" dirty="0"/>
          </a:p>
          <a:p>
            <a:pPr lvl="1"/>
            <a:endParaRPr lang="en-US" sz="2000" dirty="0"/>
          </a:p>
          <a:p>
            <a:endParaRPr lang="en-US" sz="2400" dirty="0"/>
          </a:p>
          <a:p>
            <a:endParaRPr lang="en-US" sz="24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13</a:t>
            </a:fld>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Sentiment Analysis</a:t>
            </a:r>
          </a:p>
        </p:txBody>
      </p:sp>
      <p:sp>
        <p:nvSpPr>
          <p:cNvPr id="3" name="Content Placeholder 2"/>
          <p:cNvSpPr>
            <a:spLocks noGrp="1"/>
          </p:cNvSpPr>
          <p:nvPr>
            <p:ph idx="1"/>
          </p:nvPr>
        </p:nvSpPr>
        <p:spPr>
          <a:xfrm>
            <a:off x="304800" y="1371600"/>
            <a:ext cx="8229600" cy="4830763"/>
          </a:xfrm>
        </p:spPr>
        <p:txBody>
          <a:bodyPr>
            <a:normAutofit/>
          </a:bodyPr>
          <a:lstStyle/>
          <a:p>
            <a:r>
              <a:rPr lang="en-US" sz="2000" dirty="0"/>
              <a:t>The main tasks, their descriptions and approaches are summarized in the table below: </a:t>
            </a:r>
          </a:p>
        </p:txBody>
      </p:sp>
      <p:sp>
        <p:nvSpPr>
          <p:cNvPr id="4" name="Slide Number Placeholder 3"/>
          <p:cNvSpPr>
            <a:spLocks noGrp="1"/>
          </p:cNvSpPr>
          <p:nvPr>
            <p:ph type="sldNum" sz="quarter" idx="12"/>
          </p:nvPr>
        </p:nvSpPr>
        <p:spPr/>
        <p:txBody>
          <a:bodyPr/>
          <a:lstStyle/>
          <a:p>
            <a:fld id="{8B8A6D28-8101-4277-BD3B-09002AC06C4B}" type="slidenum">
              <a:rPr lang="en-US" smtClean="0"/>
              <a:pPr/>
              <a:t>14</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2286653269"/>
              </p:ext>
            </p:extLst>
          </p:nvPr>
        </p:nvGraphicFramePr>
        <p:xfrm>
          <a:off x="381000" y="2150875"/>
          <a:ext cx="8534400" cy="4173725"/>
        </p:xfrm>
        <a:graphic>
          <a:graphicData uri="http://schemas.openxmlformats.org/drawingml/2006/table">
            <a:tbl>
              <a:tblPr/>
              <a:tblGrid>
                <a:gridCol w="129540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gridCol w="1637456">
                  <a:extLst>
                    <a:ext uri="{9D8B030D-6E8A-4147-A177-3AD203B41FA5}">
                      <a16:colId xmlns:a16="http://schemas.microsoft.com/office/drawing/2014/main" val="20002"/>
                    </a:ext>
                  </a:extLst>
                </a:gridCol>
                <a:gridCol w="1715344">
                  <a:extLst>
                    <a:ext uri="{9D8B030D-6E8A-4147-A177-3AD203B41FA5}">
                      <a16:colId xmlns:a16="http://schemas.microsoft.com/office/drawing/2014/main" val="20003"/>
                    </a:ext>
                  </a:extLst>
                </a:gridCol>
              </a:tblGrid>
              <a:tr h="214527">
                <a:tc>
                  <a:txBody>
                    <a:bodyPr/>
                    <a:lstStyle/>
                    <a:p>
                      <a:pPr algn="ctr" fontAlgn="ctr"/>
                      <a:r>
                        <a:rPr lang="en-US" sz="1400" b="1" i="0" u="none" strike="noStrike" dirty="0">
                          <a:solidFill>
                            <a:srgbClr val="000000"/>
                          </a:solidFill>
                          <a:latin typeface="Calibri"/>
                        </a:rPr>
                        <a:t>Task</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dirty="0">
                          <a:solidFill>
                            <a:srgbClr val="000000"/>
                          </a:solidFill>
                          <a:latin typeface="Calibri"/>
                        </a:rPr>
                        <a:t>description</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latin typeface="Calibri"/>
                        </a:rPr>
                        <a:t>Approaches</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a:solidFill>
                            <a:srgbClr val="000000"/>
                          </a:solidFill>
                          <a:latin typeface="Calibri"/>
                        </a:rPr>
                        <a:t>lexicons/ algorithms</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05456">
                <a:tc rowSpan="2">
                  <a:txBody>
                    <a:bodyPr/>
                    <a:lstStyle/>
                    <a:p>
                      <a:pPr algn="l" fontAlgn="ctr"/>
                      <a:r>
                        <a:rPr lang="en-US" sz="1400" b="1" i="0" u="none" strike="noStrike" dirty="0">
                          <a:solidFill>
                            <a:srgbClr val="000000"/>
                          </a:solidFill>
                          <a:latin typeface="Calibri"/>
                        </a:rPr>
                        <a:t>Polarity Classification</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l" fontAlgn="ctr"/>
                      <a:r>
                        <a:rPr lang="en-US" sz="1400" b="1" i="0" u="none" strike="noStrike" dirty="0">
                          <a:solidFill>
                            <a:srgbClr val="000000"/>
                          </a:solidFill>
                          <a:latin typeface="Calibri"/>
                        </a:rPr>
                        <a:t>classifying a given text at the document, sentence, or feature/aspect level into positive, negative or neutral</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latin typeface="Calibri"/>
                        </a:rPr>
                        <a:t>lexicon based scoring</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err="1">
                          <a:solidFill>
                            <a:srgbClr val="000000"/>
                          </a:solidFill>
                          <a:latin typeface="Calibri"/>
                        </a:rPr>
                        <a:t>SentiWordNet</a:t>
                      </a:r>
                      <a:r>
                        <a:rPr lang="en-US" sz="1400" b="0" i="0" u="none" strike="noStrike" dirty="0">
                          <a:solidFill>
                            <a:srgbClr val="000000"/>
                          </a:solidFill>
                          <a:latin typeface="Calibri"/>
                        </a:rPr>
                        <a:t>, LIWC</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05456">
                <a:tc vMerge="1">
                  <a:txBody>
                    <a:bodyPr/>
                    <a:lstStyle/>
                    <a:p>
                      <a:endParaRPr lang="en-US"/>
                    </a:p>
                  </a:txBody>
                  <a:tcPr/>
                </a:tc>
                <a:tc vMerge="1">
                  <a:txBody>
                    <a:bodyPr/>
                    <a:lstStyle/>
                    <a:p>
                      <a:endParaRPr lang="en-US"/>
                    </a:p>
                  </a:txBody>
                  <a:tcPr/>
                </a:tc>
                <a:tc>
                  <a:txBody>
                    <a:bodyPr/>
                    <a:lstStyle/>
                    <a:p>
                      <a:pPr algn="l" fontAlgn="b"/>
                      <a:r>
                        <a:rPr lang="en-US" sz="1400" b="0" i="0" u="none" strike="noStrike">
                          <a:solidFill>
                            <a:srgbClr val="000000"/>
                          </a:solidFill>
                          <a:latin typeface="Calibri"/>
                        </a:rPr>
                        <a:t>machine learning classification</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latin typeface="Calibri"/>
                        </a:rPr>
                        <a:t>SVM</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43243">
                <a:tc rowSpan="2">
                  <a:txBody>
                    <a:bodyPr/>
                    <a:lstStyle/>
                    <a:p>
                      <a:pPr algn="l" fontAlgn="ctr"/>
                      <a:r>
                        <a:rPr lang="en-US" sz="1400" b="0" i="0" u="none" strike="noStrike">
                          <a:solidFill>
                            <a:srgbClr val="000000"/>
                          </a:solidFill>
                          <a:latin typeface="Calibri"/>
                        </a:rPr>
                        <a:t>Affect Analysis</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l" fontAlgn="ctr"/>
                      <a:r>
                        <a:rPr lang="en-US" sz="1400" b="0" i="0" u="none" strike="noStrike" dirty="0">
                          <a:solidFill>
                            <a:srgbClr val="000000"/>
                          </a:solidFill>
                          <a:latin typeface="Calibri"/>
                        </a:rPr>
                        <a:t>Classifying a given text into affect states such as "angry", "sad", and "happy"</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latin typeface="Calibri"/>
                        </a:rPr>
                        <a:t>lexicon based scoring</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latin typeface="Calibri"/>
                        </a:rPr>
                        <a:t>WordNet-Affect </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21791">
                <a:tc vMerge="1">
                  <a:txBody>
                    <a:bodyPr/>
                    <a:lstStyle/>
                    <a:p>
                      <a:endParaRPr lang="en-US"/>
                    </a:p>
                  </a:txBody>
                  <a:tcPr/>
                </a:tc>
                <a:tc vMerge="1">
                  <a:txBody>
                    <a:bodyPr/>
                    <a:lstStyle/>
                    <a:p>
                      <a:endParaRPr lang="en-US"/>
                    </a:p>
                  </a:txBody>
                  <a:tcPr/>
                </a:tc>
                <a:tc>
                  <a:txBody>
                    <a:bodyPr/>
                    <a:lstStyle/>
                    <a:p>
                      <a:pPr algn="l" fontAlgn="b"/>
                      <a:r>
                        <a:rPr lang="en-US" sz="1400" b="0" i="0" u="none" strike="noStrike" dirty="0">
                          <a:solidFill>
                            <a:srgbClr val="000000"/>
                          </a:solidFill>
                          <a:latin typeface="Calibri"/>
                        </a:rPr>
                        <a:t>machine learning</a:t>
                      </a:r>
                      <a:r>
                        <a:rPr lang="en-US" sz="1400" b="0" i="0" u="none" strike="noStrike" baseline="0" dirty="0">
                          <a:solidFill>
                            <a:srgbClr val="000000"/>
                          </a:solidFill>
                          <a:latin typeface="Calibri"/>
                        </a:rPr>
                        <a:t> classification</a:t>
                      </a:r>
                      <a:endParaRPr lang="en-US" sz="1400" b="0" i="0" u="none" strike="noStrike" dirty="0">
                        <a:solidFill>
                          <a:srgbClr val="000000"/>
                        </a:solidFill>
                        <a:latin typeface="Calibri"/>
                      </a:endParaRP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SVM</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05456">
                <a:tc rowSpan="2">
                  <a:txBody>
                    <a:bodyPr/>
                    <a:lstStyle/>
                    <a:p>
                      <a:pPr algn="l" fontAlgn="ctr"/>
                      <a:r>
                        <a:rPr lang="en-US" sz="1400" b="0" i="0" u="none" strike="noStrike">
                          <a:solidFill>
                            <a:srgbClr val="000000"/>
                          </a:solidFill>
                          <a:latin typeface="Calibri"/>
                        </a:rPr>
                        <a:t>Subjectivity Analysis</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l" fontAlgn="ctr"/>
                      <a:r>
                        <a:rPr lang="en-US" sz="1400" b="0" i="0" u="none" strike="noStrike" dirty="0">
                          <a:solidFill>
                            <a:srgbClr val="000000"/>
                          </a:solidFill>
                          <a:latin typeface="Calibri"/>
                        </a:rPr>
                        <a:t>Classifying a given text into two classes: objective and subjective</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lexicon based scoring</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err="1">
                          <a:solidFill>
                            <a:srgbClr val="000000"/>
                          </a:solidFill>
                          <a:latin typeface="Calibri"/>
                        </a:rPr>
                        <a:t>SentiWordNet</a:t>
                      </a:r>
                      <a:r>
                        <a:rPr lang="en-US" sz="1400" b="0" i="0" u="none" strike="noStrike" dirty="0">
                          <a:solidFill>
                            <a:srgbClr val="000000"/>
                          </a:solidFill>
                          <a:latin typeface="Calibri"/>
                        </a:rPr>
                        <a:t>, LIWC</a:t>
                      </a:r>
                      <a:r>
                        <a:rPr lang="en-US" sz="1400" b="0" i="0" u="none" strike="noStrike" baseline="0" dirty="0">
                          <a:solidFill>
                            <a:srgbClr val="000000"/>
                          </a:solidFill>
                          <a:latin typeface="Calibri"/>
                        </a:rPr>
                        <a:t> </a:t>
                      </a:r>
                      <a:endParaRPr lang="en-US" sz="1400" b="0" i="0" u="none" strike="noStrike" dirty="0">
                        <a:solidFill>
                          <a:srgbClr val="000000"/>
                        </a:solidFill>
                        <a:latin typeface="Calibri"/>
                      </a:endParaRP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05456">
                <a:tc vMerge="1">
                  <a:txBody>
                    <a:bodyPr/>
                    <a:lstStyle/>
                    <a:p>
                      <a:endParaRPr lang="en-US"/>
                    </a:p>
                  </a:txBody>
                  <a:tcPr/>
                </a:tc>
                <a:tc vMerge="1">
                  <a:txBody>
                    <a:bodyPr/>
                    <a:lstStyle/>
                    <a:p>
                      <a:endParaRPr lang="en-US"/>
                    </a:p>
                  </a:txBody>
                  <a:tcPr/>
                </a:tc>
                <a:tc>
                  <a:txBody>
                    <a:bodyPr/>
                    <a:lstStyle/>
                    <a:p>
                      <a:pPr algn="l" fontAlgn="b"/>
                      <a:r>
                        <a:rPr lang="en-US" sz="1400" b="0" i="0" u="none" strike="noStrike" dirty="0">
                          <a:solidFill>
                            <a:srgbClr val="000000"/>
                          </a:solidFill>
                          <a:latin typeface="Calibri"/>
                        </a:rPr>
                        <a:t>machine learning classification</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SVM</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321791">
                <a:tc rowSpan="2">
                  <a:txBody>
                    <a:bodyPr/>
                    <a:lstStyle/>
                    <a:p>
                      <a:pPr algn="l" fontAlgn="ctr"/>
                      <a:r>
                        <a:rPr lang="en-US" sz="1400" b="1" i="0" u="none" strike="noStrike" dirty="0">
                          <a:solidFill>
                            <a:srgbClr val="000000"/>
                          </a:solidFill>
                          <a:latin typeface="Calibri"/>
                        </a:rPr>
                        <a:t>Feature/Aspect Based Analysis </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l" fontAlgn="ctr"/>
                      <a:r>
                        <a:rPr lang="en-US" sz="1400" b="1" i="0" u="none" strike="noStrike" dirty="0">
                          <a:solidFill>
                            <a:srgbClr val="000000"/>
                          </a:solidFill>
                          <a:latin typeface="Calibri"/>
                        </a:rPr>
                        <a:t>Determining the opinions or sentiment expressed on different features or aspects of entities (e.g., the screen[feature] of a cell phone [entity])</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b"/>
                      <a:r>
                        <a:rPr lang="en-US" sz="1400" b="0" i="0" u="none" strike="noStrike" dirty="0">
                          <a:solidFill>
                            <a:srgbClr val="000000"/>
                          </a:solidFill>
                          <a:latin typeface="Calibri"/>
                        </a:rPr>
                        <a:t>Named entity recognition + entity relation detection</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 </a:t>
                      </a:r>
                      <a:r>
                        <a:rPr lang="en-US" sz="1400" b="0" i="0" u="none" strike="noStrike" dirty="0" err="1">
                          <a:solidFill>
                            <a:srgbClr val="000000"/>
                          </a:solidFill>
                          <a:latin typeface="Calibri"/>
                        </a:rPr>
                        <a:t>SentiWordNet</a:t>
                      </a:r>
                      <a:r>
                        <a:rPr lang="en-US" sz="1400" b="0" i="0" u="none" strike="noStrike" dirty="0">
                          <a:solidFill>
                            <a:srgbClr val="000000"/>
                          </a:solidFill>
                          <a:latin typeface="Calibri"/>
                        </a:rPr>
                        <a:t>, LIWC, </a:t>
                      </a:r>
                      <a:r>
                        <a:rPr lang="en-US" sz="1400" b="0" i="0" u="none" strike="noStrike" dirty="0" err="1">
                          <a:solidFill>
                            <a:srgbClr val="000000"/>
                          </a:solidFill>
                          <a:latin typeface="Calibri"/>
                        </a:rPr>
                        <a:t>WordNet</a:t>
                      </a:r>
                      <a:endParaRPr lang="en-US" sz="1400" b="0" i="0" u="none" strike="noStrike" dirty="0">
                        <a:solidFill>
                          <a:srgbClr val="000000"/>
                        </a:solidFill>
                        <a:latin typeface="Calibri"/>
                      </a:endParaRP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30033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1400" b="0" i="0" u="none" strike="noStrike" dirty="0">
                          <a:solidFill>
                            <a:srgbClr val="000000"/>
                          </a:solidFill>
                          <a:latin typeface="Calibri"/>
                        </a:rPr>
                        <a:t> SVM</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353970">
                <a:tc rowSpan="2">
                  <a:txBody>
                    <a:bodyPr/>
                    <a:lstStyle/>
                    <a:p>
                      <a:pPr algn="l" fontAlgn="ctr"/>
                      <a:r>
                        <a:rPr lang="en-US" sz="1400" b="0" i="0" u="none" strike="noStrike">
                          <a:solidFill>
                            <a:srgbClr val="000000"/>
                          </a:solidFill>
                          <a:latin typeface="Calibri"/>
                        </a:rPr>
                        <a:t>Opinion Holder /Target Analysis </a:t>
                      </a:r>
                    </a:p>
                  </a:txBody>
                  <a:tcPr marR="6626" marT="66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l" fontAlgn="b"/>
                      <a:r>
                        <a:rPr lang="en-US" sz="1400" b="0" i="0" u="none" strike="noStrike" dirty="0">
                          <a:solidFill>
                            <a:srgbClr val="000000"/>
                          </a:solidFill>
                          <a:latin typeface="Calibri"/>
                        </a:rPr>
                        <a:t>Detecting the holder of a sentiment (i.e. the person who maintains that affective state) and the target (i.e. the entity about which the affect is felt)</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b"/>
                      <a:r>
                        <a:rPr lang="en-US" sz="1400" b="0" i="0" u="none" strike="noStrike" dirty="0">
                          <a:solidFill>
                            <a:srgbClr val="000000"/>
                          </a:solidFill>
                          <a:latin typeface="Calibri"/>
                        </a:rPr>
                        <a:t>Named entity recognition + entity relation detection</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 </a:t>
                      </a:r>
                      <a:r>
                        <a:rPr lang="en-US" sz="1400" b="0" i="0" u="none" strike="noStrike" dirty="0" err="1">
                          <a:solidFill>
                            <a:srgbClr val="000000"/>
                          </a:solidFill>
                          <a:latin typeface="Calibri"/>
                        </a:rPr>
                        <a:t>SentiWordNet</a:t>
                      </a:r>
                      <a:r>
                        <a:rPr lang="en-US" sz="1400" b="0" i="0" u="none" strike="noStrike" dirty="0">
                          <a:solidFill>
                            <a:srgbClr val="000000"/>
                          </a:solidFill>
                          <a:latin typeface="Calibri"/>
                        </a:rPr>
                        <a:t>,</a:t>
                      </a:r>
                      <a:r>
                        <a:rPr lang="en-US" sz="1400" b="0" i="0" u="none" strike="noStrike" baseline="0" dirty="0">
                          <a:solidFill>
                            <a:srgbClr val="000000"/>
                          </a:solidFill>
                          <a:latin typeface="Calibri"/>
                        </a:rPr>
                        <a:t> LIWC, </a:t>
                      </a:r>
                      <a:r>
                        <a:rPr lang="en-US" sz="1400" b="0" i="0" u="none" strike="noStrike" baseline="0" dirty="0" err="1">
                          <a:solidFill>
                            <a:srgbClr val="000000"/>
                          </a:solidFill>
                          <a:latin typeface="Calibri"/>
                        </a:rPr>
                        <a:t>WordNet</a:t>
                      </a:r>
                      <a:endParaRPr lang="en-US" sz="1400" b="0" i="0" u="none" strike="noStrike" dirty="0">
                        <a:solidFill>
                          <a:srgbClr val="000000"/>
                        </a:solidFill>
                        <a:latin typeface="Calibri"/>
                      </a:endParaRP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3325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1400" b="0" i="0" u="none" strike="noStrike" dirty="0">
                          <a:solidFill>
                            <a:srgbClr val="000000"/>
                          </a:solidFill>
                          <a:latin typeface="Calibri"/>
                        </a:rPr>
                        <a:t> SVM</a:t>
                      </a:r>
                    </a:p>
                  </a:txBody>
                  <a:tcPr marR="6626" marT="66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6"/>
          <p:cNvSpPr>
            <a:spLocks noGrp="1"/>
          </p:cNvSpPr>
          <p:nvPr>
            <p:ph type="sldNum" sz="quarter" idx="12"/>
          </p:nvPr>
        </p:nvSpPr>
        <p:spPr/>
        <p:txBody>
          <a:bodyPr/>
          <a:lstStyle/>
          <a:p>
            <a:fld id="{AA5FD2F5-07CA-41AC-B19F-5DE69856E35C}" type="slidenum">
              <a:rPr lang="en-US" altLang="zh-CN"/>
              <a:pPr/>
              <a:t>15</a:t>
            </a:fld>
            <a:endParaRPr lang="en-US" altLang="zh-CN"/>
          </a:p>
        </p:txBody>
      </p:sp>
      <p:sp>
        <p:nvSpPr>
          <p:cNvPr id="20482" name="Rectangle 2"/>
          <p:cNvSpPr>
            <a:spLocks noGrp="1" noChangeArrowheads="1"/>
          </p:cNvSpPr>
          <p:nvPr>
            <p:ph type="title"/>
          </p:nvPr>
        </p:nvSpPr>
        <p:spPr>
          <a:xfrm>
            <a:off x="466725" y="171450"/>
            <a:ext cx="8229600" cy="838200"/>
          </a:xfrm>
        </p:spPr>
        <p:txBody>
          <a:bodyPr>
            <a:normAutofit fontScale="90000"/>
          </a:bodyPr>
          <a:lstStyle/>
          <a:p>
            <a:r>
              <a:rPr lang="en-US" altLang="en-US" dirty="0"/>
              <a:t>Support Vector Machine: Classification</a:t>
            </a:r>
          </a:p>
        </p:txBody>
      </p:sp>
      <p:sp>
        <p:nvSpPr>
          <p:cNvPr id="20483" name="Rectangle 3"/>
          <p:cNvSpPr>
            <a:spLocks noGrp="1" noChangeArrowheads="1"/>
          </p:cNvSpPr>
          <p:nvPr>
            <p:ph type="body" sz="half" idx="1"/>
          </p:nvPr>
        </p:nvSpPr>
        <p:spPr>
          <a:xfrm>
            <a:off x="457200" y="1219200"/>
            <a:ext cx="8229600" cy="2185988"/>
          </a:xfrm>
        </p:spPr>
        <p:txBody>
          <a:bodyPr/>
          <a:lstStyle/>
          <a:p>
            <a:pPr>
              <a:lnSpc>
                <a:spcPct val="80000"/>
              </a:lnSpc>
            </a:pPr>
            <a:r>
              <a:rPr lang="en-US" altLang="en-US" sz="2400"/>
              <a:t>Sentiment Categorization</a:t>
            </a:r>
          </a:p>
          <a:p>
            <a:pPr lvl="1">
              <a:lnSpc>
                <a:spcPct val="80000"/>
              </a:lnSpc>
            </a:pPr>
            <a:r>
              <a:rPr lang="en-US" altLang="en-US" sz="2000"/>
              <a:t>Motivation: Market Research!!!</a:t>
            </a:r>
          </a:p>
          <a:p>
            <a:pPr lvl="2">
              <a:lnSpc>
                <a:spcPct val="80000"/>
              </a:lnSpc>
            </a:pPr>
            <a:r>
              <a:rPr lang="en-US" altLang="en-US" sz="1800"/>
              <a:t>Gathering consumer preference data is expensive</a:t>
            </a:r>
          </a:p>
          <a:p>
            <a:pPr lvl="2">
              <a:lnSpc>
                <a:spcPct val="80000"/>
              </a:lnSpc>
            </a:pPr>
            <a:r>
              <a:rPr lang="en-US" altLang="en-US" sz="1800"/>
              <a:t>Yet its also essential when introducing new products or improving existing ones.</a:t>
            </a:r>
          </a:p>
          <a:p>
            <a:pPr lvl="1">
              <a:lnSpc>
                <a:spcPct val="80000"/>
              </a:lnSpc>
            </a:pPr>
            <a:r>
              <a:rPr lang="en-US" altLang="en-US" sz="2000"/>
              <a:t>Software for mining online review forums….$10,000</a:t>
            </a:r>
          </a:p>
          <a:p>
            <a:pPr lvl="1">
              <a:lnSpc>
                <a:spcPct val="80000"/>
              </a:lnSpc>
            </a:pPr>
            <a:r>
              <a:rPr lang="en-US" altLang="en-US" sz="2000"/>
              <a:t>Information gathered…….priceless.</a:t>
            </a:r>
          </a:p>
        </p:txBody>
      </p:sp>
      <p:pic>
        <p:nvPicPr>
          <p:cNvPr id="20484" name="Picture 4"/>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l="1875" t="1125" r="21284" b="5501"/>
          <a:stretch>
            <a:fillRect/>
          </a:stretch>
        </p:blipFill>
        <p:spPr>
          <a:xfrm>
            <a:off x="1600200" y="3429000"/>
            <a:ext cx="6246813" cy="3198813"/>
          </a:xfrm>
          <a:noFill/>
        </p:spPr>
      </p:pic>
      <p:sp>
        <p:nvSpPr>
          <p:cNvPr id="20485" name="Text Box 5"/>
          <p:cNvSpPr txBox="1">
            <a:spLocks noChangeArrowheads="1"/>
          </p:cNvSpPr>
          <p:nvPr/>
        </p:nvSpPr>
        <p:spPr bwMode="auto">
          <a:xfrm>
            <a:off x="3505200" y="6491288"/>
            <a:ext cx="2590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en-US" sz="1600"/>
              <a:t>(www.epinions.com)</a:t>
            </a:r>
          </a:p>
        </p:txBody>
      </p:sp>
    </p:spTree>
    <p:extLst>
      <p:ext uri="{BB962C8B-B14F-4D97-AF65-F5344CB8AC3E}">
        <p14:creationId xmlns:p14="http://schemas.microsoft.com/office/powerpoint/2010/main" val="39280266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7E2BF33-94C4-447C-99AC-064F8D7C9B0A}" type="slidenum">
              <a:rPr lang="en-US" altLang="zh-CN"/>
              <a:pPr/>
              <a:t>16</a:t>
            </a:fld>
            <a:endParaRPr lang="en-US" altLang="zh-CN"/>
          </a:p>
        </p:txBody>
      </p:sp>
      <p:sp>
        <p:nvSpPr>
          <p:cNvPr id="26626" name="Rectangle 2"/>
          <p:cNvSpPr>
            <a:spLocks noGrp="1" noChangeArrowheads="1"/>
          </p:cNvSpPr>
          <p:nvPr>
            <p:ph type="title"/>
          </p:nvPr>
        </p:nvSpPr>
        <p:spPr/>
        <p:txBody>
          <a:bodyPr>
            <a:normAutofit fontScale="90000"/>
          </a:bodyPr>
          <a:lstStyle/>
          <a:p>
            <a:r>
              <a:rPr lang="en-US" altLang="en-US"/>
              <a:t>Support Vector Machine: Classification</a:t>
            </a:r>
          </a:p>
        </p:txBody>
      </p:sp>
      <p:sp>
        <p:nvSpPr>
          <p:cNvPr id="26627" name="Rectangle 3"/>
          <p:cNvSpPr>
            <a:spLocks noGrp="1" noChangeArrowheads="1"/>
          </p:cNvSpPr>
          <p:nvPr>
            <p:ph type="body" idx="1"/>
          </p:nvPr>
        </p:nvSpPr>
        <p:spPr>
          <a:xfrm>
            <a:off x="457200" y="1143000"/>
            <a:ext cx="8229600" cy="5257800"/>
          </a:xfrm>
        </p:spPr>
        <p:txBody>
          <a:bodyPr/>
          <a:lstStyle/>
          <a:p>
            <a:pPr>
              <a:lnSpc>
                <a:spcPct val="90000"/>
              </a:lnSpc>
            </a:pPr>
            <a:r>
              <a:rPr lang="en-US" altLang="en-US" sz="2800"/>
              <a:t>Sentiment Classification Experiment</a:t>
            </a:r>
          </a:p>
          <a:p>
            <a:pPr lvl="1">
              <a:lnSpc>
                <a:spcPct val="90000"/>
              </a:lnSpc>
            </a:pPr>
            <a:r>
              <a:rPr lang="en-US" altLang="en-US" sz="2400"/>
              <a:t>Objective to test effectiveness of features and techniques for capturing opinions.</a:t>
            </a:r>
          </a:p>
          <a:p>
            <a:pPr lvl="1">
              <a:lnSpc>
                <a:spcPct val="90000"/>
              </a:lnSpc>
            </a:pPr>
            <a:r>
              <a:rPr lang="en-US" altLang="en-US" sz="2400"/>
              <a:t>Test bed of 2000 digital camera product reviews taken from </a:t>
            </a:r>
            <a:r>
              <a:rPr lang="en-US" altLang="en-US" sz="2400">
                <a:hlinkClick r:id="rId2"/>
              </a:rPr>
              <a:t>www.epinions.com</a:t>
            </a:r>
            <a:r>
              <a:rPr lang="en-US" altLang="en-US" sz="2400"/>
              <a:t>.</a:t>
            </a:r>
          </a:p>
          <a:p>
            <a:pPr lvl="2">
              <a:lnSpc>
                <a:spcPct val="90000"/>
              </a:lnSpc>
            </a:pPr>
            <a:r>
              <a:rPr lang="en-US" altLang="en-US" sz="2000"/>
              <a:t>1000 positive (4-5 star) and 1000 negative (1-2 star) reviews</a:t>
            </a:r>
          </a:p>
          <a:p>
            <a:pPr lvl="2">
              <a:lnSpc>
                <a:spcPct val="90000"/>
              </a:lnSpc>
            </a:pPr>
            <a:r>
              <a:rPr lang="en-US" altLang="en-US" sz="2000"/>
              <a:t>500 for each star level (i.e., 1,2,4,5)</a:t>
            </a:r>
          </a:p>
          <a:p>
            <a:pPr lvl="1">
              <a:lnSpc>
                <a:spcPct val="90000"/>
              </a:lnSpc>
            </a:pPr>
            <a:r>
              <a:rPr lang="en-US" altLang="en-US" sz="2400"/>
              <a:t>Two experimental settings were tested</a:t>
            </a:r>
          </a:p>
          <a:p>
            <a:pPr lvl="2">
              <a:lnSpc>
                <a:spcPct val="90000"/>
              </a:lnSpc>
            </a:pPr>
            <a:r>
              <a:rPr lang="en-US" altLang="en-US" sz="2000"/>
              <a:t>Classifying 1 star versus 5 star (extreme polarity)</a:t>
            </a:r>
          </a:p>
          <a:p>
            <a:pPr lvl="2">
              <a:lnSpc>
                <a:spcPct val="90000"/>
              </a:lnSpc>
            </a:pPr>
            <a:r>
              <a:rPr lang="en-US" altLang="en-US" sz="2000"/>
              <a:t>Classifying 1+2 star versus 4+5 star (milder polarity)</a:t>
            </a:r>
          </a:p>
          <a:p>
            <a:pPr lvl="1">
              <a:lnSpc>
                <a:spcPct val="90000"/>
              </a:lnSpc>
            </a:pPr>
            <a:r>
              <a:rPr lang="en-US" altLang="zh-CN" sz="2400"/>
              <a:t>Feature set encompassed a lexicon of 3000 positive or negatively oriented adjectives and word n-grams. </a:t>
            </a:r>
            <a:endParaRPr lang="en-US" altLang="en-US" sz="2400"/>
          </a:p>
          <a:p>
            <a:pPr lvl="1">
              <a:lnSpc>
                <a:spcPct val="90000"/>
              </a:lnSpc>
            </a:pPr>
            <a:r>
              <a:rPr lang="en-US" altLang="en-US" sz="2400"/>
              <a:t>Compared C4.5 decision tree against SVM.</a:t>
            </a:r>
          </a:p>
          <a:p>
            <a:pPr lvl="2">
              <a:lnSpc>
                <a:spcPct val="90000"/>
              </a:lnSpc>
            </a:pPr>
            <a:r>
              <a:rPr lang="en-US" altLang="en-US" sz="2000"/>
              <a:t>Both run using 10-fold cross validation.</a:t>
            </a:r>
          </a:p>
        </p:txBody>
      </p:sp>
    </p:spTree>
    <p:extLst>
      <p:ext uri="{BB962C8B-B14F-4D97-AF65-F5344CB8AC3E}">
        <p14:creationId xmlns:p14="http://schemas.microsoft.com/office/powerpoint/2010/main" val="36019628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lide Number Placeholder 6"/>
          <p:cNvSpPr>
            <a:spLocks noGrp="1"/>
          </p:cNvSpPr>
          <p:nvPr>
            <p:ph type="sldNum" sz="quarter" idx="12"/>
          </p:nvPr>
        </p:nvSpPr>
        <p:spPr/>
        <p:txBody>
          <a:bodyPr/>
          <a:lstStyle/>
          <a:p>
            <a:fld id="{BC6AE407-192F-4058-A937-8DF489B93D58}" type="slidenum">
              <a:rPr lang="en-US" altLang="zh-CN"/>
              <a:pPr/>
              <a:t>17</a:t>
            </a:fld>
            <a:endParaRPr lang="en-US" altLang="zh-CN"/>
          </a:p>
        </p:txBody>
      </p:sp>
      <p:sp>
        <p:nvSpPr>
          <p:cNvPr id="27650" name="Rectangle 2"/>
          <p:cNvSpPr>
            <a:spLocks noGrp="1" noChangeArrowheads="1"/>
          </p:cNvSpPr>
          <p:nvPr>
            <p:ph type="title"/>
          </p:nvPr>
        </p:nvSpPr>
        <p:spPr/>
        <p:txBody>
          <a:bodyPr>
            <a:normAutofit fontScale="90000"/>
          </a:bodyPr>
          <a:lstStyle/>
          <a:p>
            <a:r>
              <a:rPr lang="en-US" altLang="en-US"/>
              <a:t>Support Vector Machine: Classification</a:t>
            </a:r>
          </a:p>
        </p:txBody>
      </p:sp>
      <p:sp>
        <p:nvSpPr>
          <p:cNvPr id="27651" name="Rectangle 3"/>
          <p:cNvSpPr>
            <a:spLocks noGrp="1" noChangeArrowheads="1"/>
          </p:cNvSpPr>
          <p:nvPr>
            <p:ph type="body" sz="half" idx="1"/>
          </p:nvPr>
        </p:nvSpPr>
        <p:spPr>
          <a:xfrm>
            <a:off x="457200" y="1295400"/>
            <a:ext cx="8229600" cy="3505200"/>
          </a:xfrm>
        </p:spPr>
        <p:txBody>
          <a:bodyPr/>
          <a:lstStyle/>
          <a:p>
            <a:r>
              <a:rPr lang="en-US" altLang="en-US" sz="2400"/>
              <a:t>Sentiment Classification Experimental Results</a:t>
            </a:r>
          </a:p>
          <a:p>
            <a:pPr lvl="1"/>
            <a:r>
              <a:rPr lang="en-US" altLang="zh-CN" sz="2000"/>
              <a:t>SVM significantly outperformed C4.5 on both experimental settings. </a:t>
            </a:r>
          </a:p>
          <a:p>
            <a:pPr lvl="1"/>
            <a:r>
              <a:rPr lang="en-US" altLang="zh-CN" sz="2000"/>
              <a:t>The improved performance of SVM was attributable to its ability to better detect reviews containing sentiments with less polarity.</a:t>
            </a:r>
          </a:p>
          <a:p>
            <a:pPr lvl="1"/>
            <a:r>
              <a:rPr lang="en-US" altLang="zh-CN" sz="2000"/>
              <a:t>Many of the milder (2 and 4 star) reviews contained positive and negative comments about different aspects of the product. </a:t>
            </a:r>
          </a:p>
          <a:p>
            <a:pPr lvl="2"/>
            <a:r>
              <a:rPr lang="en-US" altLang="zh-CN" sz="1800"/>
              <a:t>It was more difficult for the C4.5 technique to detect the overall orientation of many of these reviews.  </a:t>
            </a:r>
            <a:endParaRPr lang="en-US" altLang="en-US" sz="1800"/>
          </a:p>
        </p:txBody>
      </p:sp>
      <p:graphicFrame>
        <p:nvGraphicFramePr>
          <p:cNvPr id="27652" name="Group 4"/>
          <p:cNvGraphicFramePr>
            <a:graphicFrameLocks noGrp="1"/>
          </p:cNvGraphicFramePr>
          <p:nvPr>
            <p:ph sz="half" idx="2"/>
            <p:extLst>
              <p:ext uri="{D42A27DB-BD31-4B8C-83A1-F6EECF244321}">
                <p14:modId xmlns:p14="http://schemas.microsoft.com/office/powerpoint/2010/main" val="2534569885"/>
              </p:ext>
            </p:extLst>
          </p:nvPr>
        </p:nvGraphicFramePr>
        <p:xfrm>
          <a:off x="609600" y="4343400"/>
          <a:ext cx="8229600" cy="1463040"/>
        </p:xfrm>
        <a:graphic>
          <a:graphicData uri="http://schemas.openxmlformats.org/drawingml/2006/table">
            <a:tbl>
              <a:tblPr/>
              <a:tblGrid>
                <a:gridCol w="2971800">
                  <a:extLst>
                    <a:ext uri="{9D8B030D-6E8A-4147-A177-3AD203B41FA5}">
                      <a16:colId xmlns:a16="http://schemas.microsoft.com/office/drawing/2014/main" val="3215086697"/>
                    </a:ext>
                  </a:extLst>
                </a:gridCol>
                <a:gridCol w="2590800">
                  <a:extLst>
                    <a:ext uri="{9D8B030D-6E8A-4147-A177-3AD203B41FA5}">
                      <a16:colId xmlns:a16="http://schemas.microsoft.com/office/drawing/2014/main" val="921321252"/>
                    </a:ext>
                  </a:extLst>
                </a:gridCol>
                <a:gridCol w="2667000">
                  <a:extLst>
                    <a:ext uri="{9D8B030D-6E8A-4147-A177-3AD203B41FA5}">
                      <a16:colId xmlns:a16="http://schemas.microsoft.com/office/drawing/2014/main" val="609637531"/>
                    </a:ext>
                  </a:extLst>
                </a:gridCol>
              </a:tblGrid>
              <a:tr h="196850">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Techniques</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extLst>
                  <a:ext uri="{0D108BD9-81ED-4DB2-BD59-A6C34878D82A}">
                    <a16:rowId xmlns:a16="http://schemas.microsoft.com/office/drawing/2014/main" val="2882196319"/>
                  </a:ext>
                </a:extLst>
              </a:tr>
              <a:tr h="196850">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Sentiments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SVM</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C4.5</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10870456"/>
                  </a:ext>
                </a:extLst>
              </a:tr>
              <a:tr h="195263">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rPr>
                        <a:t>Extreme Polarity</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rPr>
                        <a:t>93.00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rPr>
                        <a:t>91.05</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36939317"/>
                  </a:ext>
                </a:extLst>
              </a:tr>
              <a:tr h="196850">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rPr>
                        <a:t>Mild Polarity</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rPr>
                        <a:t>89.40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85.20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57137914"/>
                  </a:ext>
                </a:extLst>
              </a:tr>
            </a:tbl>
          </a:graphicData>
        </a:graphic>
      </p:graphicFrame>
    </p:spTree>
    <p:extLst>
      <p:ext uri="{BB962C8B-B14F-4D97-AF65-F5344CB8AC3E}">
        <p14:creationId xmlns:p14="http://schemas.microsoft.com/office/powerpoint/2010/main" val="41875082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22313" y="4406900"/>
            <a:ext cx="7772400" cy="1362075"/>
          </a:xfrm>
        </p:spPr>
        <p:txBody>
          <a:bodyPr/>
          <a:lstStyle/>
          <a:p>
            <a:r>
              <a:rPr lang="en-US" dirty="0"/>
              <a:t>ONTOLOGY</a:t>
            </a:r>
          </a:p>
        </p:txBody>
      </p:sp>
      <p:sp>
        <p:nvSpPr>
          <p:cNvPr id="6" name="Text Placeholder 5"/>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8B8A6D28-8101-4277-BD3B-09002AC06C4B}" type="slidenum">
              <a:rPr lang="en-US" smtClean="0"/>
              <a:pPr/>
              <a:t>18</a:t>
            </a:fld>
            <a:endParaRPr lang="en-US"/>
          </a:p>
        </p:txBody>
      </p:sp>
    </p:spTree>
    <p:extLst>
      <p:ext uri="{BB962C8B-B14F-4D97-AF65-F5344CB8AC3E}">
        <p14:creationId xmlns:p14="http://schemas.microsoft.com/office/powerpoint/2010/main" val="4065075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Ontology</a:t>
            </a:r>
          </a:p>
        </p:txBody>
      </p:sp>
      <p:sp>
        <p:nvSpPr>
          <p:cNvPr id="4" name="Content Placeholder 3"/>
          <p:cNvSpPr>
            <a:spLocks noGrp="1"/>
          </p:cNvSpPr>
          <p:nvPr>
            <p:ph idx="1"/>
          </p:nvPr>
        </p:nvSpPr>
        <p:spPr>
          <a:xfrm>
            <a:off x="76200" y="1143000"/>
            <a:ext cx="8915400" cy="4876800"/>
          </a:xfrm>
        </p:spPr>
        <p:txBody>
          <a:bodyPr>
            <a:normAutofit/>
          </a:bodyPr>
          <a:lstStyle/>
          <a:p>
            <a:r>
              <a:rPr lang="en-US" sz="2000" dirty="0"/>
              <a:t>Ontology represents knowledge as a set of concepts with a domain, using a shared vocabulary to denote types, properties, and interrelationships of those concepts. </a:t>
            </a:r>
          </a:p>
          <a:p>
            <a:r>
              <a:rPr lang="en-US" sz="2000" dirty="0"/>
              <a:t>Ontology is often used to extract named entities, detect entity relations and conduct sentiment analysis. Commonly used ontologies are listed below: </a:t>
            </a:r>
          </a:p>
          <a:p>
            <a:endParaRPr lang="en-US" sz="2000" dirty="0"/>
          </a:p>
        </p:txBody>
      </p:sp>
      <p:sp>
        <p:nvSpPr>
          <p:cNvPr id="2" name="Slide Number Placeholder 1"/>
          <p:cNvSpPr>
            <a:spLocks noGrp="1"/>
          </p:cNvSpPr>
          <p:nvPr>
            <p:ph type="sldNum" sz="quarter" idx="12"/>
          </p:nvPr>
        </p:nvSpPr>
        <p:spPr/>
        <p:txBody>
          <a:bodyPr/>
          <a:lstStyle/>
          <a:p>
            <a:fld id="{8B8A6D28-8101-4277-BD3B-09002AC06C4B}" type="slidenum">
              <a:rPr lang="en-US" smtClean="0"/>
              <a:pPr/>
              <a:t>19</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822681715"/>
              </p:ext>
            </p:extLst>
          </p:nvPr>
        </p:nvGraphicFramePr>
        <p:xfrm>
          <a:off x="228600" y="2909182"/>
          <a:ext cx="8686799" cy="3475743"/>
        </p:xfrm>
        <a:graphic>
          <a:graphicData uri="http://schemas.openxmlformats.org/drawingml/2006/table">
            <a:tbl>
              <a:tblPr/>
              <a:tblGrid>
                <a:gridCol w="1721876">
                  <a:extLst>
                    <a:ext uri="{9D8B030D-6E8A-4147-A177-3AD203B41FA5}">
                      <a16:colId xmlns:a16="http://schemas.microsoft.com/office/drawing/2014/main" val="20000"/>
                    </a:ext>
                  </a:extLst>
                </a:gridCol>
                <a:gridCol w="1737468">
                  <a:extLst>
                    <a:ext uri="{9D8B030D-6E8A-4147-A177-3AD203B41FA5}">
                      <a16:colId xmlns:a16="http://schemas.microsoft.com/office/drawing/2014/main" val="20001"/>
                    </a:ext>
                  </a:extLst>
                </a:gridCol>
                <a:gridCol w="3505579">
                  <a:extLst>
                    <a:ext uri="{9D8B030D-6E8A-4147-A177-3AD203B41FA5}">
                      <a16:colId xmlns:a16="http://schemas.microsoft.com/office/drawing/2014/main" val="20002"/>
                    </a:ext>
                  </a:extLst>
                </a:gridCol>
                <a:gridCol w="1721876">
                  <a:extLst>
                    <a:ext uri="{9D8B030D-6E8A-4147-A177-3AD203B41FA5}">
                      <a16:colId xmlns:a16="http://schemas.microsoft.com/office/drawing/2014/main" val="20003"/>
                    </a:ext>
                  </a:extLst>
                </a:gridCol>
              </a:tblGrid>
              <a:tr h="182703">
                <a:tc>
                  <a:txBody>
                    <a:bodyPr/>
                    <a:lstStyle/>
                    <a:p>
                      <a:pPr algn="ctr" rtl="0" fontAlgn="b"/>
                      <a:r>
                        <a:rPr lang="en-US" sz="1200" b="1" i="0" u="none" strike="noStrike" dirty="0">
                          <a:solidFill>
                            <a:srgbClr val="000000"/>
                          </a:solidFill>
                          <a:latin typeface="Calibri"/>
                        </a:rPr>
                        <a:t>Name </a:t>
                      </a:r>
                    </a:p>
                  </a:txBody>
                  <a:tcPr marL="6991"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200" b="1" i="0" u="none" strike="noStrike">
                          <a:solidFill>
                            <a:srgbClr val="000000"/>
                          </a:solidFill>
                          <a:latin typeface="Calibri"/>
                        </a:rPr>
                        <a:t>Creator</a:t>
                      </a:r>
                    </a:p>
                  </a:txBody>
                  <a:tcPr marL="6991"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200" b="1" i="0" u="none" strike="noStrike" dirty="0">
                          <a:solidFill>
                            <a:srgbClr val="000000"/>
                          </a:solidFill>
                          <a:latin typeface="Calibri"/>
                        </a:rPr>
                        <a:t>Description</a:t>
                      </a:r>
                    </a:p>
                  </a:txBody>
                  <a:tcPr marL="6991"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n-US" sz="1200" b="1" i="0" u="none" strike="noStrike">
                          <a:solidFill>
                            <a:srgbClr val="000000"/>
                          </a:solidFill>
                          <a:latin typeface="Calibri"/>
                        </a:rPr>
                        <a:t>Application</a:t>
                      </a:r>
                    </a:p>
                  </a:txBody>
                  <a:tcPr marL="6991"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9280">
                <a:tc rowSpan="3">
                  <a:txBody>
                    <a:bodyPr/>
                    <a:lstStyle/>
                    <a:p>
                      <a:pPr algn="l" rtl="0" fontAlgn="b"/>
                      <a:r>
                        <a:rPr lang="en-US" sz="1050" b="1" i="0" u="sng" strike="noStrike" dirty="0" err="1">
                          <a:solidFill>
                            <a:srgbClr val="0000FF"/>
                          </a:solidFill>
                          <a:latin typeface="Calibri"/>
                          <a:hlinkClick r:id="rId2"/>
                        </a:rPr>
                        <a:t>WordNet</a:t>
                      </a:r>
                      <a:r>
                        <a:rPr lang="en-US" sz="1050" b="1" i="0" u="sng" strike="noStrike" dirty="0">
                          <a:solidFill>
                            <a:srgbClr val="0000FF"/>
                          </a:solidFill>
                          <a:latin typeface="Calibri"/>
                          <a:hlinkClick r:id="rId2"/>
                        </a:rPr>
                        <a:t> </a:t>
                      </a:r>
                      <a:endParaRPr lang="en-US" sz="1050" b="1" i="0" u="sng" strike="noStrike" dirty="0">
                        <a:solidFill>
                          <a:srgbClr val="0000FF"/>
                        </a:solidFill>
                        <a:latin typeface="Calibri"/>
                      </a:endParaRP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3">
                  <a:txBody>
                    <a:bodyPr/>
                    <a:lstStyle/>
                    <a:p>
                      <a:pPr algn="l" rtl="0" fontAlgn="b"/>
                      <a:r>
                        <a:rPr lang="en-US" sz="1100" b="1" i="0" u="none" strike="noStrike">
                          <a:solidFill>
                            <a:srgbClr val="000000"/>
                          </a:solidFill>
                          <a:latin typeface="Calibri"/>
                        </a:rPr>
                        <a:t>Princeton University</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3">
                  <a:txBody>
                    <a:bodyPr/>
                    <a:lstStyle/>
                    <a:p>
                      <a:pPr algn="l" rtl="0" fontAlgn="b"/>
                      <a:r>
                        <a:rPr lang="en-US" sz="1100" b="1" i="0" u="none" strike="noStrike" dirty="0">
                          <a:solidFill>
                            <a:srgbClr val="000000"/>
                          </a:solidFill>
                          <a:latin typeface="Calibri"/>
                        </a:rPr>
                        <a:t>A large lexical database of English.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0" i="0" u="none" strike="noStrike">
                          <a:solidFill>
                            <a:srgbClr val="000000"/>
                          </a:solidFill>
                          <a:latin typeface="Calibri"/>
                        </a:rPr>
                        <a:t>Word sense disambiguation</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168038">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rtl="0" fontAlgn="b"/>
                      <a:r>
                        <a:rPr lang="en-US" sz="1100" b="0" i="0" u="none" strike="noStrike">
                          <a:solidFill>
                            <a:srgbClr val="000000"/>
                          </a:solidFill>
                          <a:latin typeface="Calibri"/>
                        </a:rPr>
                        <a:t>Text summarization</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0002"/>
                  </a:ext>
                </a:extLst>
              </a:tr>
              <a:tr h="168038">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rtl="0" fontAlgn="b"/>
                      <a:r>
                        <a:rPr lang="en-US" sz="1100" b="1" i="0" u="none" strike="noStrike">
                          <a:solidFill>
                            <a:srgbClr val="000000"/>
                          </a:solidFill>
                          <a:latin typeface="Calibri"/>
                        </a:rPr>
                        <a:t>Text similarity analysis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29350">
                <a:tc>
                  <a:txBody>
                    <a:bodyPr/>
                    <a:lstStyle/>
                    <a:p>
                      <a:pPr algn="l" rtl="0" fontAlgn="b"/>
                      <a:r>
                        <a:rPr lang="en-US" sz="1050" b="1" i="0" u="sng" strike="noStrike">
                          <a:solidFill>
                            <a:srgbClr val="0000FF"/>
                          </a:solidFill>
                          <a:latin typeface="Calibri"/>
                          <a:hlinkClick r:id="rId3"/>
                        </a:rPr>
                        <a:t>SentiWordNet </a:t>
                      </a:r>
                      <a:endParaRPr lang="en-US" sz="1050" b="1" i="0" u="sng" strike="noStrike">
                        <a:solidFill>
                          <a:srgbClr val="0000FF"/>
                        </a:solidFill>
                        <a:latin typeface="Calibri"/>
                      </a:endParaRP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1" i="0" u="none" strike="noStrike">
                          <a:solidFill>
                            <a:srgbClr val="000000"/>
                          </a:solidFill>
                          <a:latin typeface="Calibri"/>
                        </a:rPr>
                        <a:t>Andrea Esuli, Fabrizio Sebastian</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1" i="0" u="none" strike="noStrike" dirty="0">
                          <a:solidFill>
                            <a:srgbClr val="000000"/>
                          </a:solidFill>
                          <a:latin typeface="Calibri"/>
                        </a:rPr>
                        <a:t>A lexical resource for opinion mining.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1" i="0" u="none" strike="noStrike">
                          <a:solidFill>
                            <a:srgbClr val="000000"/>
                          </a:solidFill>
                          <a:latin typeface="Calibri"/>
                        </a:rPr>
                        <a:t>Sentiment analysis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68038">
                <a:tc rowSpan="3">
                  <a:txBody>
                    <a:bodyPr/>
                    <a:lstStyle/>
                    <a:p>
                      <a:pPr algn="l" rtl="0" fontAlgn="b"/>
                      <a:r>
                        <a:rPr lang="en-US" sz="1050" b="1" i="0" u="sng" strike="noStrike" dirty="0">
                          <a:solidFill>
                            <a:srgbClr val="0000FF"/>
                          </a:solidFill>
                          <a:latin typeface="Calibri"/>
                          <a:hlinkClick r:id="rId4"/>
                        </a:rPr>
                        <a:t>Linguistic Inquiry and Word Count (LIWC) </a:t>
                      </a:r>
                      <a:endParaRPr lang="en-US" sz="1050" b="1" i="0" u="sng" strike="noStrike" dirty="0">
                        <a:solidFill>
                          <a:srgbClr val="0000FF"/>
                        </a:solidFill>
                        <a:latin typeface="Calibri"/>
                      </a:endParaRP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3">
                  <a:txBody>
                    <a:bodyPr/>
                    <a:lstStyle/>
                    <a:p>
                      <a:pPr algn="l" rtl="0" fontAlgn="b"/>
                      <a:r>
                        <a:rPr lang="en-US" sz="1100" b="1" i="0" u="none" strike="noStrike">
                          <a:solidFill>
                            <a:srgbClr val="000000"/>
                          </a:solidFill>
                          <a:latin typeface="Calibri"/>
                        </a:rPr>
                        <a:t>James W. Pennebaker,  Roger J. Booth, Martha E. Francis</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3">
                  <a:txBody>
                    <a:bodyPr/>
                    <a:lstStyle/>
                    <a:p>
                      <a:pPr algn="l" rtl="0" fontAlgn="b"/>
                      <a:r>
                        <a:rPr lang="en-US" sz="1100" b="1" i="0" u="none" strike="noStrike" dirty="0">
                          <a:solidFill>
                            <a:srgbClr val="000000"/>
                          </a:solidFill>
                          <a:latin typeface="Calibri"/>
                        </a:rPr>
                        <a:t>LIWC is a lexical resource for sentiment analysis.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1" i="0" u="none" strike="noStrike">
                          <a:solidFill>
                            <a:srgbClr val="000000"/>
                          </a:solidFill>
                          <a:latin typeface="Calibri"/>
                        </a:rPr>
                        <a:t>Sentiment analysis</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5"/>
                  </a:ext>
                </a:extLst>
              </a:tr>
              <a:tr h="168038">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rtl="0" fontAlgn="b"/>
                      <a:r>
                        <a:rPr lang="en-US" sz="1100" b="1" i="0" u="none" strike="noStrike">
                          <a:solidFill>
                            <a:srgbClr val="000000"/>
                          </a:solidFill>
                          <a:latin typeface="Calibri"/>
                        </a:rPr>
                        <a:t>Affect analysis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0006"/>
                  </a:ext>
                </a:extLst>
              </a:tr>
              <a:tr h="22501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rtl="0" fontAlgn="b"/>
                      <a:r>
                        <a:rPr lang="en-US" sz="1100" b="1" i="0" u="none" strike="noStrike">
                          <a:solidFill>
                            <a:srgbClr val="000000"/>
                          </a:solidFill>
                          <a:latin typeface="Calibri"/>
                        </a:rPr>
                        <a:t>Deception detection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490661">
                <a:tc>
                  <a:txBody>
                    <a:bodyPr/>
                    <a:lstStyle/>
                    <a:p>
                      <a:pPr algn="l" rtl="0" fontAlgn="b"/>
                      <a:r>
                        <a:rPr lang="en-US" sz="1050" b="1" i="0" u="sng" strike="noStrike">
                          <a:solidFill>
                            <a:srgbClr val="0000FF"/>
                          </a:solidFill>
                          <a:latin typeface="Calibri"/>
                          <a:hlinkClick r:id="rId5"/>
                        </a:rPr>
                        <a:t>Unified Medical Language System (UMLS) </a:t>
                      </a:r>
                      <a:endParaRPr lang="en-US" sz="1050" b="1" i="0" u="sng" strike="noStrike">
                        <a:solidFill>
                          <a:srgbClr val="0000FF"/>
                        </a:solidFill>
                        <a:latin typeface="Calibri"/>
                      </a:endParaRP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1" i="0" u="none" strike="noStrike">
                          <a:solidFill>
                            <a:srgbClr val="000000"/>
                          </a:solidFill>
                          <a:latin typeface="Calibri"/>
                        </a:rPr>
                        <a:t>US National Library of Medicine</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1" i="0" u="none" strike="noStrike">
                          <a:solidFill>
                            <a:srgbClr val="000000"/>
                          </a:solidFill>
                          <a:latin typeface="Calibri"/>
                        </a:rPr>
                        <a:t>The Unified Medical Language System (UMLS) is a compendium of many controlled vocabularies in the biomedical sciences.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1" i="0" u="none" strike="noStrike" dirty="0">
                          <a:solidFill>
                            <a:srgbClr val="000000"/>
                          </a:solidFill>
                          <a:latin typeface="Calibri"/>
                        </a:rPr>
                        <a:t>Medical entity recognition</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47556">
                <a:tc rowSpan="2">
                  <a:txBody>
                    <a:bodyPr/>
                    <a:lstStyle/>
                    <a:p>
                      <a:pPr algn="l" rtl="0" fontAlgn="b"/>
                      <a:r>
                        <a:rPr lang="en-US" sz="1050" b="0" i="0" u="sng" strike="noStrike">
                          <a:solidFill>
                            <a:srgbClr val="0000FF"/>
                          </a:solidFill>
                          <a:latin typeface="Calibri"/>
                          <a:hlinkClick r:id="rId6"/>
                        </a:rPr>
                        <a:t>MedEffect </a:t>
                      </a:r>
                      <a:endParaRPr lang="en-US" sz="1050" b="0" i="0" u="sng" strike="noStrike">
                        <a:solidFill>
                          <a:srgbClr val="0000FF"/>
                        </a:solidFill>
                        <a:latin typeface="Calibri"/>
                      </a:endParaRP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l" rtl="0" fontAlgn="b"/>
                      <a:r>
                        <a:rPr lang="en-US" sz="1100" b="0" i="0" u="none" strike="noStrike">
                          <a:solidFill>
                            <a:srgbClr val="000000"/>
                          </a:solidFill>
                          <a:latin typeface="Calibri"/>
                        </a:rPr>
                        <a:t>Canadian Adverse Drug Reaction Monitoring Program(CADRMP)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l" rtl="0" fontAlgn="b"/>
                      <a:r>
                        <a:rPr lang="en-US" sz="1100" b="0" i="0" u="none" strike="noStrike" dirty="0">
                          <a:solidFill>
                            <a:srgbClr val="000000"/>
                          </a:solidFill>
                          <a:latin typeface="Calibri"/>
                        </a:rPr>
                        <a:t>A knowledge base about drug and side effect in Canada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0" i="0" u="none" strike="noStrike">
                          <a:solidFill>
                            <a:srgbClr val="000000"/>
                          </a:solidFill>
                          <a:latin typeface="Calibri"/>
                        </a:rPr>
                        <a:t>Medical entity recognition</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9"/>
                  </a:ext>
                </a:extLst>
              </a:tr>
              <a:tr h="24706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rtl="0" fontAlgn="b"/>
                      <a:r>
                        <a:rPr lang="en-US" sz="1100" b="0" i="0" u="none" strike="noStrike">
                          <a:solidFill>
                            <a:srgbClr val="000000"/>
                          </a:solidFill>
                          <a:latin typeface="Calibri"/>
                        </a:rPr>
                        <a:t>Drug safety surveillance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395478">
                <a:tc>
                  <a:txBody>
                    <a:bodyPr/>
                    <a:lstStyle/>
                    <a:p>
                      <a:pPr algn="l" rtl="0" fontAlgn="b"/>
                      <a:r>
                        <a:rPr lang="en-US" sz="1050" b="0" i="0" u="sng" strike="noStrike">
                          <a:solidFill>
                            <a:srgbClr val="0000FF"/>
                          </a:solidFill>
                          <a:latin typeface="Calibri"/>
                          <a:hlinkClick r:id="rId7"/>
                        </a:rPr>
                        <a:t>Consumer Health Vocabulary (CHV)</a:t>
                      </a:r>
                      <a:endParaRPr lang="en-US" sz="1050" b="0" i="0" u="sng" strike="noStrike">
                        <a:solidFill>
                          <a:srgbClr val="0000FF"/>
                        </a:solidFill>
                        <a:latin typeface="Calibri"/>
                      </a:endParaRP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0" i="0" u="none" strike="noStrike">
                          <a:solidFill>
                            <a:srgbClr val="000000"/>
                          </a:solidFill>
                          <a:latin typeface="Calibri"/>
                        </a:rPr>
                        <a:t>University of Utah</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0" i="0" u="none" strike="noStrike" dirty="0">
                          <a:solidFill>
                            <a:srgbClr val="000000"/>
                          </a:solidFill>
                          <a:latin typeface="Calibri"/>
                        </a:rPr>
                        <a:t>Mapping consumer health vocabulary to standard medical terms in UMLS.</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0" i="0" u="none" strike="noStrike">
                          <a:solidFill>
                            <a:srgbClr val="000000"/>
                          </a:solidFill>
                          <a:latin typeface="Calibri"/>
                        </a:rPr>
                        <a:t>Medical entity recognition, Health social media analytics</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395478">
                <a:tc>
                  <a:txBody>
                    <a:bodyPr/>
                    <a:lstStyle/>
                    <a:p>
                      <a:pPr algn="l" rtl="0" fontAlgn="b"/>
                      <a:r>
                        <a:rPr lang="en-US" sz="1050" b="0" i="0" u="sng" strike="noStrike" dirty="0">
                          <a:solidFill>
                            <a:srgbClr val="0000FF"/>
                          </a:solidFill>
                          <a:latin typeface="Calibri"/>
                          <a:hlinkClick r:id="rId8"/>
                        </a:rPr>
                        <a:t>FDA’s Adverse Event Reporting System (FAERS) </a:t>
                      </a:r>
                      <a:endParaRPr lang="en-US" sz="1050" b="0" i="0" u="sng" strike="noStrike" dirty="0">
                        <a:solidFill>
                          <a:srgbClr val="0000FF"/>
                        </a:solidFill>
                        <a:latin typeface="Calibri"/>
                      </a:endParaRP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0" i="0" u="none" strike="noStrike" dirty="0">
                          <a:solidFill>
                            <a:srgbClr val="000000"/>
                          </a:solidFill>
                          <a:latin typeface="Calibri"/>
                        </a:rPr>
                        <a:t>United States Food and Drug Administration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0" i="0" u="none" strike="noStrike" dirty="0">
                          <a:solidFill>
                            <a:srgbClr val="000000"/>
                          </a:solidFill>
                          <a:latin typeface="Calibri"/>
                        </a:rPr>
                        <a:t>Documenting  adverse drug event reports and drug indications of all the medical products in US market.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n-US" sz="1100" b="0" i="0" u="none" strike="noStrike" dirty="0">
                          <a:solidFill>
                            <a:srgbClr val="000000"/>
                          </a:solidFill>
                          <a:latin typeface="Calibri"/>
                        </a:rPr>
                        <a:t>Medical entity recognition </a:t>
                      </a:r>
                    </a:p>
                  </a:txBody>
                  <a:tcPr marL="62917" marR="6991" marT="69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304800" y="1600200"/>
            <a:ext cx="8458200" cy="4525963"/>
          </a:xfrm>
        </p:spPr>
        <p:txBody>
          <a:bodyPr>
            <a:normAutofit fontScale="77500" lnSpcReduction="20000"/>
          </a:bodyPr>
          <a:lstStyle/>
          <a:p>
            <a:r>
              <a:rPr lang="en-US" dirty="0"/>
              <a:t>Text mining, also referred to as text data mining, refers to the process of deriving high quality information from text. </a:t>
            </a:r>
          </a:p>
          <a:p>
            <a:endParaRPr lang="en-US" dirty="0"/>
          </a:p>
          <a:p>
            <a:r>
              <a:rPr lang="en-US" dirty="0"/>
              <a:t>Text mining is an interdisciplinary field that draws on </a:t>
            </a:r>
            <a:r>
              <a:rPr lang="en-US" b="1" dirty="0"/>
              <a:t>information retrieval</a:t>
            </a:r>
            <a:r>
              <a:rPr lang="en-US" dirty="0"/>
              <a:t>, </a:t>
            </a:r>
            <a:r>
              <a:rPr lang="en-US" b="1" dirty="0"/>
              <a:t>data mining</a:t>
            </a:r>
            <a:r>
              <a:rPr lang="en-US" dirty="0"/>
              <a:t>, </a:t>
            </a:r>
            <a:r>
              <a:rPr lang="en-US" b="1" dirty="0"/>
              <a:t>machine learning</a:t>
            </a:r>
            <a:r>
              <a:rPr lang="en-US" dirty="0"/>
              <a:t>, </a:t>
            </a:r>
            <a:r>
              <a:rPr lang="en-US" b="1" dirty="0"/>
              <a:t>statistics</a:t>
            </a:r>
            <a:r>
              <a:rPr lang="en-US" dirty="0"/>
              <a:t> and </a:t>
            </a:r>
            <a:r>
              <a:rPr lang="en-US" b="1" dirty="0"/>
              <a:t>computational linguistics</a:t>
            </a:r>
            <a:r>
              <a:rPr lang="en-US" dirty="0"/>
              <a:t>.</a:t>
            </a:r>
          </a:p>
          <a:p>
            <a:endParaRPr lang="en-US" dirty="0"/>
          </a:p>
          <a:p>
            <a:r>
              <a:rPr lang="en-US" dirty="0"/>
              <a:t>Text mining techniques have been applied in a large number of areas, such as business intelligence, health informatics, national security, scientific discovery (especially life science), social media monitoring and etc.. </a:t>
            </a:r>
          </a:p>
          <a:p>
            <a:endParaRPr lang="en-US"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2</a:t>
            </a:fld>
            <a:endParaRPr lang="en-US"/>
          </a:p>
        </p:txBody>
      </p:sp>
    </p:spTree>
    <p:extLst>
      <p:ext uri="{BB962C8B-B14F-4D97-AF65-F5344CB8AC3E}">
        <p14:creationId xmlns:p14="http://schemas.microsoft.com/office/powerpoint/2010/main" val="35079954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WordNet</a:t>
            </a:r>
          </a:p>
        </p:txBody>
      </p:sp>
      <p:sp>
        <p:nvSpPr>
          <p:cNvPr id="3" name="Content Placeholder 2"/>
          <p:cNvSpPr>
            <a:spLocks noGrp="1"/>
          </p:cNvSpPr>
          <p:nvPr>
            <p:ph idx="1"/>
          </p:nvPr>
        </p:nvSpPr>
        <p:spPr>
          <a:xfrm>
            <a:off x="304800" y="1524000"/>
            <a:ext cx="8534400" cy="4876800"/>
          </a:xfrm>
        </p:spPr>
        <p:txBody>
          <a:bodyPr>
            <a:noAutofit/>
          </a:bodyPr>
          <a:lstStyle/>
          <a:p>
            <a:r>
              <a:rPr lang="en-US" sz="2800" dirty="0"/>
              <a:t>WordNet is an online lexical database in which English nouns, verbs, adjectives and adverbs are organized into sets of synonyms.</a:t>
            </a:r>
          </a:p>
          <a:p>
            <a:pPr lvl="1"/>
            <a:r>
              <a:rPr lang="en-US" sz="2400" dirty="0"/>
              <a:t>Each word represents a lexicalized concept. Semantic relations link the synonym sets (</a:t>
            </a:r>
            <a:r>
              <a:rPr lang="en-US" sz="2400" dirty="0" err="1"/>
              <a:t>synsets</a:t>
            </a:r>
            <a:r>
              <a:rPr lang="en-US" sz="2400" dirty="0"/>
              <a:t>). </a:t>
            </a:r>
          </a:p>
          <a:p>
            <a:pPr lvl="1"/>
            <a:endParaRPr lang="en-US" sz="1200" dirty="0"/>
          </a:p>
          <a:p>
            <a:r>
              <a:rPr lang="en-US" sz="2800" dirty="0"/>
              <a:t>WordNet contains more than 118,000 different word forms and more than 90,000 senses. </a:t>
            </a:r>
          </a:p>
          <a:p>
            <a:pPr lvl="1"/>
            <a:r>
              <a:rPr lang="en-US" sz="2400" dirty="0"/>
              <a:t>Approximately 17% of the words in WordNet are </a:t>
            </a:r>
            <a:r>
              <a:rPr lang="en-US" sz="2400" dirty="0" err="1"/>
              <a:t>polysemous</a:t>
            </a:r>
            <a:r>
              <a:rPr lang="en-US" sz="2400" dirty="0"/>
              <a:t> (have more than on sense); 40% have one or more synonyms (share at lease one sense in common with other words). </a:t>
            </a:r>
          </a:p>
          <a:p>
            <a:pPr lvl="1"/>
            <a:endParaRPr lang="en-US" sz="20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WordNet</a:t>
            </a:r>
          </a:p>
        </p:txBody>
      </p:sp>
      <p:sp>
        <p:nvSpPr>
          <p:cNvPr id="3" name="Content Placeholder 2"/>
          <p:cNvSpPr>
            <a:spLocks noGrp="1"/>
          </p:cNvSpPr>
          <p:nvPr>
            <p:ph idx="1"/>
          </p:nvPr>
        </p:nvSpPr>
        <p:spPr>
          <a:xfrm>
            <a:off x="76200" y="1219200"/>
            <a:ext cx="8915400" cy="5638800"/>
          </a:xfrm>
        </p:spPr>
        <p:txBody>
          <a:bodyPr>
            <a:normAutofit fontScale="92500"/>
          </a:bodyPr>
          <a:lstStyle/>
          <a:p>
            <a:r>
              <a:rPr lang="en-US" sz="2000" dirty="0"/>
              <a:t>Six semantic relations are presented in WordNet because they apply broadly throughout English and because a user need not have advanced training in linguistics to understand them.  The table below shows the included semantic relations.</a:t>
            </a:r>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pPr>
              <a:buNone/>
            </a:pPr>
            <a:endParaRPr lang="en-US" sz="2200" dirty="0"/>
          </a:p>
          <a:p>
            <a:pPr>
              <a:buNone/>
            </a:pPr>
            <a:endParaRPr lang="en-US" sz="2200" dirty="0"/>
          </a:p>
          <a:p>
            <a:r>
              <a:rPr lang="en-US" sz="2000" dirty="0"/>
              <a:t>WordNet has been used for a number of different purposes in information systems, including word sense disambiguation, information retrieval, text classification, text summarization, machine translation and semantic textual similarity analysis .</a:t>
            </a:r>
          </a:p>
          <a:p>
            <a:endParaRPr lang="en-US" sz="22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21</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614398794"/>
              </p:ext>
            </p:extLst>
          </p:nvPr>
        </p:nvGraphicFramePr>
        <p:xfrm>
          <a:off x="1143000" y="2255521"/>
          <a:ext cx="6858000" cy="3459478"/>
        </p:xfrm>
        <a:graphic>
          <a:graphicData uri="http://schemas.openxmlformats.org/drawingml/2006/table">
            <a:tbl>
              <a:tblPr firstRow="1" bandRow="1">
                <a:tableStyleId>{7E9639D4-E3E2-4D34-9284-5A2195B3D0D7}</a:tableStyleId>
              </a:tblPr>
              <a:tblGrid>
                <a:gridCol w="22860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286000">
                  <a:extLst>
                    <a:ext uri="{9D8B030D-6E8A-4147-A177-3AD203B41FA5}">
                      <a16:colId xmlns:a16="http://schemas.microsoft.com/office/drawing/2014/main" val="20002"/>
                    </a:ext>
                  </a:extLst>
                </a:gridCol>
              </a:tblGrid>
              <a:tr h="275174">
                <a:tc>
                  <a:txBody>
                    <a:bodyPr/>
                    <a:lstStyle/>
                    <a:p>
                      <a:pPr algn="ctr"/>
                      <a:r>
                        <a:rPr lang="en-US" sz="1200" dirty="0"/>
                        <a:t>Semantic Relation</a:t>
                      </a:r>
                    </a:p>
                  </a:txBody>
                  <a:tcPr/>
                </a:tc>
                <a:tc>
                  <a:txBody>
                    <a:bodyPr/>
                    <a:lstStyle/>
                    <a:p>
                      <a:pPr algn="ctr"/>
                      <a:r>
                        <a:rPr lang="en-US" sz="1200" dirty="0"/>
                        <a:t>Syntactic Category</a:t>
                      </a:r>
                    </a:p>
                  </a:txBody>
                  <a:tcPr/>
                </a:tc>
                <a:tc>
                  <a:txBody>
                    <a:bodyPr/>
                    <a:lstStyle/>
                    <a:p>
                      <a:pPr algn="ctr"/>
                      <a:r>
                        <a:rPr lang="en-US" sz="1200" dirty="0"/>
                        <a:t>Examples</a:t>
                      </a:r>
                    </a:p>
                  </a:txBody>
                  <a:tcPr/>
                </a:tc>
                <a:extLst>
                  <a:ext uri="{0D108BD9-81ED-4DB2-BD59-A6C34878D82A}">
                    <a16:rowId xmlns:a16="http://schemas.microsoft.com/office/drawing/2014/main" val="10000"/>
                  </a:ext>
                </a:extLst>
              </a:tr>
              <a:tr h="764373">
                <a:tc>
                  <a:txBody>
                    <a:bodyPr/>
                    <a:lstStyle/>
                    <a:p>
                      <a:pPr algn="ctr"/>
                      <a:r>
                        <a:rPr lang="en-US" sz="1200" b="1" dirty="0"/>
                        <a:t>Synonymy </a:t>
                      </a:r>
                    </a:p>
                    <a:p>
                      <a:pPr algn="ctr"/>
                      <a:r>
                        <a:rPr lang="en-US" sz="1200" b="1" dirty="0"/>
                        <a:t>(similar)</a:t>
                      </a:r>
                    </a:p>
                  </a:txBody>
                  <a:tcPr/>
                </a:tc>
                <a:tc>
                  <a:txBody>
                    <a:bodyPr/>
                    <a:lstStyle/>
                    <a:p>
                      <a:pPr algn="ctr"/>
                      <a:r>
                        <a:rPr lang="en-US" sz="1200" b="1" dirty="0"/>
                        <a:t>Noun, Verb, Adjective, Adverb</a:t>
                      </a:r>
                    </a:p>
                  </a:txBody>
                  <a:tcPr/>
                </a:tc>
                <a:tc>
                  <a:txBody>
                    <a:bodyPr/>
                    <a:lstStyle/>
                    <a:p>
                      <a:pPr algn="ctr"/>
                      <a:r>
                        <a:rPr lang="en-US" sz="1100" b="1" dirty="0"/>
                        <a:t>Pipe, tube</a:t>
                      </a:r>
                    </a:p>
                    <a:p>
                      <a:pPr algn="ctr"/>
                      <a:r>
                        <a:rPr lang="en-US" sz="1100" b="1" dirty="0"/>
                        <a:t>Rise, ascent</a:t>
                      </a:r>
                    </a:p>
                    <a:p>
                      <a:pPr algn="ctr"/>
                      <a:r>
                        <a:rPr lang="en-US" sz="1100" b="1" dirty="0"/>
                        <a:t>Sad, happy</a:t>
                      </a:r>
                    </a:p>
                    <a:p>
                      <a:pPr algn="ctr"/>
                      <a:r>
                        <a:rPr lang="en-US" sz="1100" b="1" dirty="0"/>
                        <a:t>Rapidly, speedily</a:t>
                      </a:r>
                    </a:p>
                  </a:txBody>
                  <a:tcPr/>
                </a:tc>
                <a:extLst>
                  <a:ext uri="{0D108BD9-81ED-4DB2-BD59-A6C34878D82A}">
                    <a16:rowId xmlns:a16="http://schemas.microsoft.com/office/drawing/2014/main" val="10001"/>
                  </a:ext>
                </a:extLst>
              </a:tr>
              <a:tr h="596211">
                <a:tc>
                  <a:txBody>
                    <a:bodyPr/>
                    <a:lstStyle/>
                    <a:p>
                      <a:pPr algn="ctr"/>
                      <a:r>
                        <a:rPr lang="en-US" sz="1200" dirty="0" err="1"/>
                        <a:t>Antonymy</a:t>
                      </a:r>
                      <a:r>
                        <a:rPr lang="en-US" sz="1200" dirty="0"/>
                        <a:t> </a:t>
                      </a:r>
                    </a:p>
                    <a:p>
                      <a:pPr algn="ctr"/>
                      <a:r>
                        <a:rPr lang="en-US" sz="1200" dirty="0"/>
                        <a:t>(opposite)</a:t>
                      </a:r>
                    </a:p>
                  </a:txBody>
                  <a:tcPr/>
                </a:tc>
                <a:tc>
                  <a:txBody>
                    <a:bodyPr/>
                    <a:lstStyle/>
                    <a:p>
                      <a:pPr algn="ctr"/>
                      <a:r>
                        <a:rPr lang="en-US" sz="1200" dirty="0"/>
                        <a:t>Adjective,</a:t>
                      </a:r>
                      <a:r>
                        <a:rPr lang="en-US" sz="1200" baseline="0" dirty="0"/>
                        <a:t> Adverb</a:t>
                      </a:r>
                      <a:endParaRPr lang="en-US" sz="1200" dirty="0"/>
                    </a:p>
                  </a:txBody>
                  <a:tcPr/>
                </a:tc>
                <a:tc>
                  <a:txBody>
                    <a:bodyPr/>
                    <a:lstStyle/>
                    <a:p>
                      <a:pPr algn="ctr"/>
                      <a:r>
                        <a:rPr lang="en-US" sz="1100" dirty="0"/>
                        <a:t>Wet, dry</a:t>
                      </a:r>
                    </a:p>
                    <a:p>
                      <a:pPr algn="ctr"/>
                      <a:r>
                        <a:rPr lang="en-US" sz="1100" dirty="0"/>
                        <a:t>Powerful, powerless</a:t>
                      </a:r>
                    </a:p>
                    <a:p>
                      <a:pPr algn="ctr"/>
                      <a:r>
                        <a:rPr lang="en-US" sz="1100" dirty="0"/>
                        <a:t>Rapidly, slowly</a:t>
                      </a:r>
                    </a:p>
                  </a:txBody>
                  <a:tcPr/>
                </a:tc>
                <a:extLst>
                  <a:ext uri="{0D108BD9-81ED-4DB2-BD59-A6C34878D82A}">
                    <a16:rowId xmlns:a16="http://schemas.microsoft.com/office/drawing/2014/main" val="10002"/>
                  </a:ext>
                </a:extLst>
              </a:tr>
              <a:tr h="478423">
                <a:tc>
                  <a:txBody>
                    <a:bodyPr/>
                    <a:lstStyle/>
                    <a:p>
                      <a:pPr algn="ctr"/>
                      <a:r>
                        <a:rPr lang="en-US" sz="1200" dirty="0"/>
                        <a:t>Hyponymy </a:t>
                      </a:r>
                    </a:p>
                    <a:p>
                      <a:pPr algn="ctr"/>
                      <a:r>
                        <a:rPr lang="en-US" sz="1200" dirty="0"/>
                        <a:t>(subordinate)</a:t>
                      </a:r>
                    </a:p>
                  </a:txBody>
                  <a:tcPr/>
                </a:tc>
                <a:tc>
                  <a:txBody>
                    <a:bodyPr/>
                    <a:lstStyle/>
                    <a:p>
                      <a:pPr algn="ctr"/>
                      <a:r>
                        <a:rPr lang="en-US" sz="1200" dirty="0"/>
                        <a:t>Noun</a:t>
                      </a:r>
                    </a:p>
                  </a:txBody>
                  <a:tcPr/>
                </a:tc>
                <a:tc>
                  <a:txBody>
                    <a:bodyPr/>
                    <a:lstStyle/>
                    <a:p>
                      <a:pPr algn="ctr"/>
                      <a:r>
                        <a:rPr lang="en-US" sz="1100" baseline="0" dirty="0"/>
                        <a:t>Maple, tree</a:t>
                      </a:r>
                    </a:p>
                    <a:p>
                      <a:pPr algn="ctr"/>
                      <a:r>
                        <a:rPr lang="en-US" sz="1100" baseline="0" dirty="0"/>
                        <a:t>Tree, plant</a:t>
                      </a:r>
                      <a:endParaRPr lang="en-US" sz="1100" dirty="0"/>
                    </a:p>
                  </a:txBody>
                  <a:tcPr/>
                </a:tc>
                <a:extLst>
                  <a:ext uri="{0D108BD9-81ED-4DB2-BD59-A6C34878D82A}">
                    <a16:rowId xmlns:a16="http://schemas.microsoft.com/office/drawing/2014/main" val="10003"/>
                  </a:ext>
                </a:extLst>
              </a:tr>
              <a:tr h="458624">
                <a:tc>
                  <a:txBody>
                    <a:bodyPr/>
                    <a:lstStyle/>
                    <a:p>
                      <a:pPr algn="ctr"/>
                      <a:r>
                        <a:rPr lang="en-US" sz="1200" dirty="0" err="1"/>
                        <a:t>Meronymy</a:t>
                      </a:r>
                      <a:endParaRPr lang="en-US" sz="1200" dirty="0"/>
                    </a:p>
                    <a:p>
                      <a:pPr algn="ctr"/>
                      <a:r>
                        <a:rPr lang="en-US" sz="1200" dirty="0"/>
                        <a:t> (part)</a:t>
                      </a:r>
                    </a:p>
                  </a:txBody>
                  <a:tcPr/>
                </a:tc>
                <a:tc>
                  <a:txBody>
                    <a:bodyPr/>
                    <a:lstStyle/>
                    <a:p>
                      <a:pPr algn="ctr"/>
                      <a:r>
                        <a:rPr lang="en-US" sz="1200" dirty="0"/>
                        <a:t>Noun</a:t>
                      </a:r>
                    </a:p>
                  </a:txBody>
                  <a:tcPr/>
                </a:tc>
                <a:tc>
                  <a:txBody>
                    <a:bodyPr/>
                    <a:lstStyle/>
                    <a:p>
                      <a:pPr algn="ctr"/>
                      <a:r>
                        <a:rPr lang="en-US" sz="1100" dirty="0"/>
                        <a:t>Brim, hat</a:t>
                      </a:r>
                    </a:p>
                    <a:p>
                      <a:pPr algn="ctr"/>
                      <a:r>
                        <a:rPr lang="en-US" sz="1100" dirty="0"/>
                        <a:t>Ship, fleet</a:t>
                      </a:r>
                    </a:p>
                  </a:txBody>
                  <a:tcPr/>
                </a:tc>
                <a:extLst>
                  <a:ext uri="{0D108BD9-81ED-4DB2-BD59-A6C34878D82A}">
                    <a16:rowId xmlns:a16="http://schemas.microsoft.com/office/drawing/2014/main" val="10004"/>
                  </a:ext>
                </a:extLst>
              </a:tr>
              <a:tr h="458624">
                <a:tc>
                  <a:txBody>
                    <a:bodyPr/>
                    <a:lstStyle/>
                    <a:p>
                      <a:pPr algn="ctr"/>
                      <a:r>
                        <a:rPr lang="en-US" sz="1200" dirty="0" err="1"/>
                        <a:t>Troponomy</a:t>
                      </a:r>
                      <a:endParaRPr lang="en-US" sz="1200" dirty="0"/>
                    </a:p>
                    <a:p>
                      <a:pPr algn="ctr"/>
                      <a:r>
                        <a:rPr lang="en-US" sz="1200" dirty="0"/>
                        <a:t>(manner)</a:t>
                      </a:r>
                    </a:p>
                  </a:txBody>
                  <a:tcPr/>
                </a:tc>
                <a:tc>
                  <a:txBody>
                    <a:bodyPr/>
                    <a:lstStyle/>
                    <a:p>
                      <a:pPr algn="ctr"/>
                      <a:r>
                        <a:rPr lang="en-US" sz="1200" dirty="0"/>
                        <a:t>Verb</a:t>
                      </a:r>
                    </a:p>
                  </a:txBody>
                  <a:tcPr/>
                </a:tc>
                <a:tc>
                  <a:txBody>
                    <a:bodyPr/>
                    <a:lstStyle/>
                    <a:p>
                      <a:pPr algn="ctr"/>
                      <a:r>
                        <a:rPr lang="en-US" sz="1100" dirty="0"/>
                        <a:t>March, walk</a:t>
                      </a:r>
                    </a:p>
                    <a:p>
                      <a:pPr algn="ctr"/>
                      <a:r>
                        <a:rPr lang="en-US" sz="1100" dirty="0"/>
                        <a:t>Whisper, speak</a:t>
                      </a:r>
                    </a:p>
                  </a:txBody>
                  <a:tcPr/>
                </a:tc>
                <a:extLst>
                  <a:ext uri="{0D108BD9-81ED-4DB2-BD59-A6C34878D82A}">
                    <a16:rowId xmlns:a16="http://schemas.microsoft.com/office/drawing/2014/main" val="10005"/>
                  </a:ext>
                </a:extLst>
              </a:tr>
              <a:tr h="428049">
                <a:tc>
                  <a:txBody>
                    <a:bodyPr/>
                    <a:lstStyle/>
                    <a:p>
                      <a:pPr algn="ctr"/>
                      <a:r>
                        <a:rPr lang="en-US" sz="1200" dirty="0"/>
                        <a:t>Entailment</a:t>
                      </a:r>
                    </a:p>
                  </a:txBody>
                  <a:tcPr/>
                </a:tc>
                <a:tc>
                  <a:txBody>
                    <a:bodyPr/>
                    <a:lstStyle/>
                    <a:p>
                      <a:pPr algn="ctr"/>
                      <a:r>
                        <a:rPr lang="en-US" sz="1200" dirty="0"/>
                        <a:t>Verb</a:t>
                      </a:r>
                    </a:p>
                  </a:txBody>
                  <a:tcPr/>
                </a:tc>
                <a:tc>
                  <a:txBody>
                    <a:bodyPr/>
                    <a:lstStyle/>
                    <a:p>
                      <a:pPr algn="ctr"/>
                      <a:r>
                        <a:rPr lang="en-US" sz="1100" dirty="0"/>
                        <a:t>Drive, ride</a:t>
                      </a:r>
                    </a:p>
                    <a:p>
                      <a:pPr algn="ctr"/>
                      <a:r>
                        <a:rPr lang="en-US" sz="1100" dirty="0"/>
                        <a:t>Divorce, marry</a:t>
                      </a:r>
                    </a:p>
                  </a:txBody>
                  <a:tcPr/>
                </a:tc>
                <a:extLst>
                  <a:ext uri="{0D108BD9-81ED-4DB2-BD59-A6C34878D82A}">
                    <a16:rowId xmlns:a16="http://schemas.microsoft.com/office/drawing/2014/main" val="10006"/>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SentiWordNet</a:t>
            </a:r>
            <a:endParaRPr lang="en-US" dirty="0"/>
          </a:p>
        </p:txBody>
      </p:sp>
      <p:sp>
        <p:nvSpPr>
          <p:cNvPr id="3" name="Content Placeholder 2"/>
          <p:cNvSpPr>
            <a:spLocks noGrp="1"/>
          </p:cNvSpPr>
          <p:nvPr>
            <p:ph idx="1"/>
          </p:nvPr>
        </p:nvSpPr>
        <p:spPr>
          <a:xfrm>
            <a:off x="228600" y="1295400"/>
            <a:ext cx="8610600" cy="4525963"/>
          </a:xfrm>
        </p:spPr>
        <p:txBody>
          <a:bodyPr>
            <a:normAutofit/>
          </a:bodyPr>
          <a:lstStyle/>
          <a:p>
            <a:r>
              <a:rPr lang="en-US" sz="2000" dirty="0" err="1"/>
              <a:t>SentiWordNet</a:t>
            </a:r>
            <a:r>
              <a:rPr lang="en-US" sz="2000" dirty="0"/>
              <a:t> is a lexical resource explicitly devised for supporting sentiment analysis and opinion mining applications.</a:t>
            </a:r>
          </a:p>
          <a:p>
            <a:r>
              <a:rPr lang="en-US" sz="2000" dirty="0" err="1"/>
              <a:t>SentiWordNet</a:t>
            </a:r>
            <a:r>
              <a:rPr lang="en-US" sz="2000" dirty="0"/>
              <a:t> is the result of the automatic annotation of all the </a:t>
            </a:r>
            <a:r>
              <a:rPr lang="en-US" sz="2000" dirty="0" err="1"/>
              <a:t>synsets</a:t>
            </a:r>
            <a:r>
              <a:rPr lang="en-US" sz="2000" dirty="0"/>
              <a:t> of WordNet according to the notions of “positivity”, “negativity” and “objectivity”. </a:t>
            </a:r>
          </a:p>
          <a:p>
            <a:r>
              <a:rPr lang="en-US" sz="2000" dirty="0"/>
              <a:t>Each of the “positivity”, “negativity” and “objectivity” scores ranges in the interval [0.0,1.0], and their sum is 1.0 for each </a:t>
            </a:r>
            <a:r>
              <a:rPr lang="en-US" sz="2000" dirty="0" err="1"/>
              <a:t>synset</a:t>
            </a:r>
            <a:r>
              <a:rPr lang="en-US" sz="2000" dirty="0"/>
              <a:t>.</a:t>
            </a:r>
          </a:p>
          <a:p>
            <a:endParaRPr lang="en-US" sz="24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22</a:t>
            </a:fld>
            <a:endParaRPr lang="en-US"/>
          </a:p>
        </p:txBody>
      </p:sp>
      <p:pic>
        <p:nvPicPr>
          <p:cNvPr id="86018" name="Picture 2"/>
          <p:cNvPicPr>
            <a:picLocks noChangeAspect="1" noChangeArrowheads="1"/>
          </p:cNvPicPr>
          <p:nvPr/>
        </p:nvPicPr>
        <p:blipFill>
          <a:blip r:embed="rId3" cstate="print"/>
          <a:srcRect/>
          <a:stretch>
            <a:fillRect/>
          </a:stretch>
        </p:blipFill>
        <p:spPr bwMode="auto">
          <a:xfrm>
            <a:off x="2819400" y="3657600"/>
            <a:ext cx="3352800" cy="2362200"/>
          </a:xfrm>
          <a:prstGeom prst="rect">
            <a:avLst/>
          </a:prstGeom>
          <a:noFill/>
          <a:ln w="9525">
            <a:solidFill>
              <a:schemeClr val="accent1"/>
            </a:solidFill>
            <a:miter lim="800000"/>
            <a:headEnd/>
            <a:tailEnd/>
          </a:ln>
        </p:spPr>
      </p:pic>
      <p:sp>
        <p:nvSpPr>
          <p:cNvPr id="6" name="TextBox 5"/>
          <p:cNvSpPr txBox="1"/>
          <p:nvPr/>
        </p:nvSpPr>
        <p:spPr>
          <a:xfrm>
            <a:off x="381000" y="6135469"/>
            <a:ext cx="8153400" cy="584775"/>
          </a:xfrm>
          <a:prstGeom prst="rect">
            <a:avLst/>
          </a:prstGeom>
          <a:noFill/>
          <a:ln>
            <a:solidFill>
              <a:schemeClr val="bg1"/>
            </a:solidFill>
          </a:ln>
        </p:spPr>
        <p:txBody>
          <a:bodyPr wrap="square" rtlCol="0">
            <a:spAutoFit/>
          </a:bodyPr>
          <a:lstStyle/>
          <a:p>
            <a:r>
              <a:rPr lang="en-US" sz="1600" dirty="0"/>
              <a:t>The figure above shows the graphical representation adopted by </a:t>
            </a:r>
            <a:r>
              <a:rPr lang="en-US" sz="1600" dirty="0" err="1"/>
              <a:t>SentiWordNet</a:t>
            </a:r>
            <a:r>
              <a:rPr lang="en-US" sz="1600" dirty="0"/>
              <a:t>  for representing the opinion-related properties of a term sense.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SentiWordNet</a:t>
            </a:r>
            <a:endParaRPr lang="en-US" dirty="0"/>
          </a:p>
        </p:txBody>
      </p:sp>
      <p:sp>
        <p:nvSpPr>
          <p:cNvPr id="3" name="Content Placeholder 2"/>
          <p:cNvSpPr>
            <a:spLocks noGrp="1"/>
          </p:cNvSpPr>
          <p:nvPr>
            <p:ph idx="1"/>
          </p:nvPr>
        </p:nvSpPr>
        <p:spPr>
          <a:xfrm>
            <a:off x="381000" y="1371600"/>
            <a:ext cx="8229600" cy="4525963"/>
          </a:xfrm>
        </p:spPr>
        <p:txBody>
          <a:bodyPr>
            <a:normAutofit/>
          </a:bodyPr>
          <a:lstStyle/>
          <a:p>
            <a:r>
              <a:rPr lang="en-US" sz="2400" dirty="0"/>
              <a:t>In </a:t>
            </a:r>
            <a:r>
              <a:rPr lang="en-US" sz="2400" dirty="0" err="1"/>
              <a:t>SentiWordNet</a:t>
            </a:r>
            <a:r>
              <a:rPr lang="en-US" sz="2400" dirty="0"/>
              <a:t>, different senses of the same term may have different opinion-related properties. </a:t>
            </a:r>
          </a:p>
          <a:p>
            <a:endParaRPr lang="en-US" sz="24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23</a:t>
            </a:fld>
            <a:endParaRPr lang="en-US"/>
          </a:p>
        </p:txBody>
      </p:sp>
      <p:grpSp>
        <p:nvGrpSpPr>
          <p:cNvPr id="25" name="Group 24"/>
          <p:cNvGrpSpPr/>
          <p:nvPr/>
        </p:nvGrpSpPr>
        <p:grpSpPr>
          <a:xfrm>
            <a:off x="990600" y="2196677"/>
            <a:ext cx="7239000" cy="4513388"/>
            <a:chOff x="990600" y="2196677"/>
            <a:chExt cx="7239000" cy="4513388"/>
          </a:xfrm>
        </p:grpSpPr>
        <p:grpSp>
          <p:nvGrpSpPr>
            <p:cNvPr id="19" name="Group 18"/>
            <p:cNvGrpSpPr/>
            <p:nvPr/>
          </p:nvGrpSpPr>
          <p:grpSpPr>
            <a:xfrm>
              <a:off x="990600" y="2196677"/>
              <a:ext cx="7239000" cy="4513388"/>
              <a:chOff x="304800" y="2196677"/>
              <a:chExt cx="7239000" cy="4513388"/>
            </a:xfrm>
          </p:grpSpPr>
          <p:grpSp>
            <p:nvGrpSpPr>
              <p:cNvPr id="10" name="Group 9"/>
              <p:cNvGrpSpPr/>
              <p:nvPr/>
            </p:nvGrpSpPr>
            <p:grpSpPr>
              <a:xfrm>
                <a:off x="304800" y="2196677"/>
                <a:ext cx="7239000" cy="4513388"/>
                <a:chOff x="304800" y="2196677"/>
                <a:chExt cx="7239000" cy="4513388"/>
              </a:xfrm>
            </p:grpSpPr>
            <p:sp>
              <p:nvSpPr>
                <p:cNvPr id="8" name="TextBox 7"/>
                <p:cNvSpPr txBox="1"/>
                <p:nvPr/>
              </p:nvSpPr>
              <p:spPr>
                <a:xfrm>
                  <a:off x="304800" y="6248400"/>
                  <a:ext cx="7239000" cy="461665"/>
                </a:xfrm>
                <a:prstGeom prst="rect">
                  <a:avLst/>
                </a:prstGeom>
                <a:solidFill>
                  <a:schemeClr val="bg2"/>
                </a:solidFill>
                <a:ln>
                  <a:solidFill>
                    <a:schemeClr val="tx1"/>
                  </a:solidFill>
                </a:ln>
              </p:spPr>
              <p:txBody>
                <a:bodyPr wrap="square" rtlCol="0">
                  <a:spAutoFit/>
                </a:bodyPr>
                <a:lstStyle/>
                <a:p>
                  <a:r>
                    <a:rPr lang="en-US" sz="1200" dirty="0"/>
                    <a:t>The figure above shows the visualization of opinion related properties of the term </a:t>
                  </a:r>
                  <a:r>
                    <a:rPr lang="en-US" sz="1200" i="1" dirty="0"/>
                    <a:t>estimable </a:t>
                  </a:r>
                  <a:r>
                    <a:rPr lang="en-US" sz="1200" dirty="0"/>
                    <a:t>in </a:t>
                  </a:r>
                  <a:r>
                    <a:rPr lang="en-US" sz="1200" dirty="0" err="1"/>
                    <a:t>SentiWordNet</a:t>
                  </a:r>
                  <a:r>
                    <a:rPr lang="en-US" sz="1200" dirty="0"/>
                    <a:t> (</a:t>
                  </a:r>
                  <a:r>
                    <a:rPr lang="en-US" sz="1200" dirty="0">
                      <a:hlinkClick r:id="rId2"/>
                    </a:rPr>
                    <a:t>http://sentiwordnet.isti.cnr.it/search.php?q=estimable</a:t>
                  </a:r>
                  <a:r>
                    <a:rPr lang="en-US" sz="1200" dirty="0"/>
                    <a:t>).</a:t>
                  </a:r>
                </a:p>
              </p:txBody>
            </p:sp>
            <p:pic>
              <p:nvPicPr>
                <p:cNvPr id="87044" name="Picture 4"/>
                <p:cNvPicPr>
                  <a:picLocks noChangeAspect="1" noChangeArrowheads="1"/>
                </p:cNvPicPr>
                <p:nvPr/>
              </p:nvPicPr>
              <p:blipFill>
                <a:blip r:embed="rId3" cstate="print"/>
                <a:srcRect/>
                <a:stretch>
                  <a:fillRect/>
                </a:stretch>
              </p:blipFill>
              <p:spPr bwMode="auto">
                <a:xfrm>
                  <a:off x="304800" y="2196677"/>
                  <a:ext cx="7239000" cy="4051723"/>
                </a:xfrm>
                <a:prstGeom prst="rect">
                  <a:avLst/>
                </a:prstGeom>
                <a:noFill/>
                <a:ln w="9525">
                  <a:solidFill>
                    <a:schemeClr val="tx1"/>
                  </a:solidFill>
                  <a:miter lim="800000"/>
                  <a:headEnd/>
                  <a:tailEnd/>
                </a:ln>
              </p:spPr>
            </p:pic>
          </p:grpSp>
          <p:sp>
            <p:nvSpPr>
              <p:cNvPr id="11" name="Rounded Rectangle 10"/>
              <p:cNvSpPr/>
              <p:nvPr/>
            </p:nvSpPr>
            <p:spPr>
              <a:xfrm>
                <a:off x="2971800" y="2362200"/>
                <a:ext cx="685800" cy="2286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ular Callout 11"/>
              <p:cNvSpPr/>
              <p:nvPr/>
            </p:nvSpPr>
            <p:spPr>
              <a:xfrm>
                <a:off x="3810000" y="2209800"/>
                <a:ext cx="990600" cy="457200"/>
              </a:xfrm>
              <a:prstGeom prst="wedgeRoundRectCallout">
                <a:avLst>
                  <a:gd name="adj1" fmla="val -63237"/>
                  <a:gd name="adj2" fmla="val -10416"/>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Search term</a:t>
                </a:r>
              </a:p>
            </p:txBody>
          </p:sp>
          <p:sp>
            <p:nvSpPr>
              <p:cNvPr id="13" name="Rounded Rectangular Callout 12"/>
              <p:cNvSpPr/>
              <p:nvPr/>
            </p:nvSpPr>
            <p:spPr>
              <a:xfrm>
                <a:off x="2209800" y="3124200"/>
                <a:ext cx="1066800" cy="304800"/>
              </a:xfrm>
              <a:prstGeom prst="wedgeRoundRectCallout">
                <a:avLst>
                  <a:gd name="adj1" fmla="val -67702"/>
                  <a:gd name="adj2" fmla="val 2084"/>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Sense 1</a:t>
                </a:r>
              </a:p>
            </p:txBody>
          </p:sp>
          <p:sp>
            <p:nvSpPr>
              <p:cNvPr id="14" name="Rounded Rectangle 13"/>
              <p:cNvSpPr/>
              <p:nvPr/>
            </p:nvSpPr>
            <p:spPr>
              <a:xfrm>
                <a:off x="1295400" y="3276600"/>
                <a:ext cx="762000" cy="152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ular Callout 14"/>
              <p:cNvSpPr/>
              <p:nvPr/>
            </p:nvSpPr>
            <p:spPr>
              <a:xfrm>
                <a:off x="4191000" y="3962400"/>
                <a:ext cx="1066800" cy="304800"/>
              </a:xfrm>
              <a:prstGeom prst="wedgeRoundRectCallout">
                <a:avLst>
                  <a:gd name="adj1" fmla="val -67702"/>
                  <a:gd name="adj2" fmla="val 2084"/>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Sense 2</a:t>
                </a:r>
              </a:p>
            </p:txBody>
          </p:sp>
          <p:sp>
            <p:nvSpPr>
              <p:cNvPr id="16" name="Rounded Rectangle 15"/>
              <p:cNvSpPr/>
              <p:nvPr/>
            </p:nvSpPr>
            <p:spPr>
              <a:xfrm>
                <a:off x="3276600" y="4114800"/>
                <a:ext cx="762000" cy="152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ular Callout 16"/>
              <p:cNvSpPr/>
              <p:nvPr/>
            </p:nvSpPr>
            <p:spPr>
              <a:xfrm>
                <a:off x="1905000" y="4572000"/>
                <a:ext cx="1066800" cy="304800"/>
              </a:xfrm>
              <a:prstGeom prst="wedgeRoundRectCallout">
                <a:avLst>
                  <a:gd name="adj1" fmla="val -71274"/>
                  <a:gd name="adj2" fmla="val 61459"/>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Sense 3</a:t>
                </a:r>
              </a:p>
            </p:txBody>
          </p:sp>
          <p:sp>
            <p:nvSpPr>
              <p:cNvPr id="18" name="Rounded Rectangle 17"/>
              <p:cNvSpPr/>
              <p:nvPr/>
            </p:nvSpPr>
            <p:spPr>
              <a:xfrm>
                <a:off x="1295400" y="4953000"/>
                <a:ext cx="762000" cy="2286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Rounded Rectangle 19"/>
            <p:cNvSpPr/>
            <p:nvPr/>
          </p:nvSpPr>
          <p:spPr>
            <a:xfrm>
              <a:off x="1143000" y="3886200"/>
              <a:ext cx="762000" cy="2286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ular Callout 20"/>
            <p:cNvSpPr/>
            <p:nvPr/>
          </p:nvSpPr>
          <p:spPr>
            <a:xfrm>
              <a:off x="1981200" y="3657600"/>
              <a:ext cx="1447800" cy="457200"/>
            </a:xfrm>
            <a:prstGeom prst="wedgeRoundRectCallout">
              <a:avLst>
                <a:gd name="adj1" fmla="val -57881"/>
                <a:gd name="adj2" fmla="val 1042"/>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Positivity, objectivity and negativity score </a:t>
              </a:r>
            </a:p>
          </p:txBody>
        </p:sp>
        <p:sp>
          <p:nvSpPr>
            <p:cNvPr id="22" name="Rounded Rectangle 21"/>
            <p:cNvSpPr/>
            <p:nvPr/>
          </p:nvSpPr>
          <p:spPr>
            <a:xfrm>
              <a:off x="2743200" y="4953000"/>
              <a:ext cx="914400" cy="2286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ular Callout 23"/>
            <p:cNvSpPr/>
            <p:nvPr/>
          </p:nvSpPr>
          <p:spPr>
            <a:xfrm>
              <a:off x="3810000" y="4724400"/>
              <a:ext cx="1295400" cy="457200"/>
            </a:xfrm>
            <a:prstGeom prst="wedgeRoundRectCallout">
              <a:avLst>
                <a:gd name="adj1" fmla="val -63343"/>
                <a:gd name="adj2" fmla="val 20834"/>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Synonym of </a:t>
              </a:r>
              <a:r>
                <a:rPr lang="en-US" sz="1100" i="1" dirty="0">
                  <a:solidFill>
                    <a:schemeClr val="tx1"/>
                  </a:solidFill>
                </a:rPr>
                <a:t>estimable</a:t>
              </a:r>
              <a:r>
                <a:rPr lang="en-US" sz="1100" dirty="0">
                  <a:solidFill>
                    <a:schemeClr val="tx1"/>
                  </a:solidFill>
                </a:rPr>
                <a:t> in this sense</a:t>
              </a: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Linguistic Inquiry and Word Count (LIWC)</a:t>
            </a:r>
          </a:p>
        </p:txBody>
      </p:sp>
      <p:sp>
        <p:nvSpPr>
          <p:cNvPr id="3" name="Content Placeholder 2"/>
          <p:cNvSpPr>
            <a:spLocks noGrp="1"/>
          </p:cNvSpPr>
          <p:nvPr>
            <p:ph idx="1"/>
          </p:nvPr>
        </p:nvSpPr>
        <p:spPr/>
        <p:txBody>
          <a:bodyPr>
            <a:normAutofit/>
          </a:bodyPr>
          <a:lstStyle/>
          <a:p>
            <a:r>
              <a:rPr lang="en-US" sz="2400" dirty="0"/>
              <a:t>Linguistic Inquiry and Word Count (LIWC) is a text analysis program that looks for and counts word in psychology-relevant categories across text files. </a:t>
            </a:r>
          </a:p>
          <a:p>
            <a:pPr>
              <a:buNone/>
            </a:pPr>
            <a:endParaRPr lang="en-US" sz="2400" dirty="0"/>
          </a:p>
          <a:p>
            <a:r>
              <a:rPr lang="en-US" sz="2400" dirty="0"/>
              <a:t>Empirical results using LIWC demonstrate its ability to detect meaning in a wide variety of experimental settings, including to show </a:t>
            </a:r>
            <a:r>
              <a:rPr lang="en-US" sz="2400" b="1" dirty="0" err="1"/>
              <a:t>attentional</a:t>
            </a:r>
            <a:r>
              <a:rPr lang="en-US" sz="2400" b="1" dirty="0"/>
              <a:t> focus</a:t>
            </a:r>
            <a:r>
              <a:rPr lang="en-US" sz="2400" dirty="0"/>
              <a:t>, </a:t>
            </a:r>
            <a:r>
              <a:rPr lang="en-US" sz="2400" b="1" dirty="0"/>
              <a:t>emotionality</a:t>
            </a:r>
            <a:r>
              <a:rPr lang="en-US" sz="2400" dirty="0"/>
              <a:t>, </a:t>
            </a:r>
            <a:r>
              <a:rPr lang="en-US" sz="2400" b="1" dirty="0"/>
              <a:t>social relationships</a:t>
            </a:r>
            <a:r>
              <a:rPr lang="en-US" sz="2400" dirty="0"/>
              <a:t>, </a:t>
            </a:r>
            <a:r>
              <a:rPr lang="en-US" sz="2400" b="1" dirty="0"/>
              <a:t>thinking styles</a:t>
            </a:r>
            <a:r>
              <a:rPr lang="en-US" sz="2400" dirty="0"/>
              <a:t>, and </a:t>
            </a:r>
            <a:r>
              <a:rPr lang="en-US" sz="2400" b="1" dirty="0"/>
              <a:t>individual differences</a:t>
            </a:r>
            <a:r>
              <a:rPr lang="en-US" sz="2400" dirty="0"/>
              <a:t>. </a:t>
            </a:r>
          </a:p>
          <a:p>
            <a:endParaRPr lang="en-US" sz="2400" dirty="0"/>
          </a:p>
          <a:p>
            <a:r>
              <a:rPr lang="en-US" sz="2400" dirty="0"/>
              <a:t>LIWC is often adopted in NLP applications for sentiment analysis, affect analysis, deception detection and etc.. </a:t>
            </a:r>
          </a:p>
        </p:txBody>
      </p:sp>
      <p:sp>
        <p:nvSpPr>
          <p:cNvPr id="4" name="Slide Number Placeholder 3"/>
          <p:cNvSpPr>
            <a:spLocks noGrp="1"/>
          </p:cNvSpPr>
          <p:nvPr>
            <p:ph type="sldNum" sz="quarter" idx="12"/>
          </p:nvPr>
        </p:nvSpPr>
        <p:spPr/>
        <p:txBody>
          <a:bodyPr/>
          <a:lstStyle/>
          <a:p>
            <a:fld id="{8B8A6D28-8101-4277-BD3B-09002AC06C4B}" type="slidenum">
              <a:rPr lang="en-US" smtClean="0"/>
              <a:pPr/>
              <a:t>24</a:t>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Linguistic Inquiry and Word Count (LIWC)</a:t>
            </a:r>
          </a:p>
        </p:txBody>
      </p:sp>
      <p:sp>
        <p:nvSpPr>
          <p:cNvPr id="3" name="Content Placeholder 2"/>
          <p:cNvSpPr>
            <a:spLocks noGrp="1"/>
          </p:cNvSpPr>
          <p:nvPr>
            <p:ph idx="1"/>
          </p:nvPr>
        </p:nvSpPr>
        <p:spPr>
          <a:xfrm>
            <a:off x="152400" y="1447800"/>
            <a:ext cx="8763000" cy="5257800"/>
          </a:xfrm>
        </p:spPr>
        <p:txBody>
          <a:bodyPr>
            <a:normAutofit/>
          </a:bodyPr>
          <a:lstStyle/>
          <a:p>
            <a:r>
              <a:rPr lang="en-US" sz="2800" dirty="0"/>
              <a:t>The LIWC program has two major components: the processing component and the dictionaries.</a:t>
            </a:r>
          </a:p>
          <a:p>
            <a:pPr lvl="1"/>
            <a:r>
              <a:rPr lang="en-US" sz="2400" dirty="0"/>
              <a:t>Processing</a:t>
            </a:r>
          </a:p>
          <a:p>
            <a:pPr lvl="2"/>
            <a:r>
              <a:rPr lang="en-US" sz="2000" dirty="0"/>
              <a:t>Opens a series of text files (posts, blogs, essays, novels, and so on) </a:t>
            </a:r>
          </a:p>
          <a:p>
            <a:pPr lvl="2"/>
            <a:r>
              <a:rPr lang="en-US" sz="2000" dirty="0"/>
              <a:t>Each word in a given text is compared with the dictionary file.</a:t>
            </a:r>
          </a:p>
          <a:p>
            <a:pPr lvl="1"/>
            <a:r>
              <a:rPr lang="en-US" sz="2400" dirty="0"/>
              <a:t>Dictionaries: the collection of words that define a particular category </a:t>
            </a:r>
          </a:p>
          <a:p>
            <a:pPr lvl="2"/>
            <a:r>
              <a:rPr lang="en-US" sz="2000" dirty="0"/>
              <a:t>English dictionary: over </a:t>
            </a:r>
            <a:r>
              <a:rPr lang="en-US" sz="2000" b="1" dirty="0"/>
              <a:t>100,000 </a:t>
            </a:r>
            <a:r>
              <a:rPr lang="en-US" sz="2000" dirty="0"/>
              <a:t>words across over </a:t>
            </a:r>
            <a:r>
              <a:rPr lang="en-US" sz="2000" b="1" dirty="0"/>
              <a:t>80</a:t>
            </a:r>
            <a:r>
              <a:rPr lang="en-US" sz="2000" dirty="0"/>
              <a:t> categories examined by human experts. </a:t>
            </a:r>
          </a:p>
          <a:p>
            <a:pPr lvl="2"/>
            <a:r>
              <a:rPr lang="en-US" sz="2000" dirty="0"/>
              <a:t>Major categories: </a:t>
            </a:r>
            <a:r>
              <a:rPr lang="en-US" sz="2000" b="1" dirty="0"/>
              <a:t>functional words</a:t>
            </a:r>
            <a:r>
              <a:rPr lang="en-US" sz="2000" dirty="0"/>
              <a:t>, </a:t>
            </a:r>
            <a:r>
              <a:rPr lang="en-US" sz="2000" b="1" dirty="0"/>
              <a:t>social processes</a:t>
            </a:r>
            <a:r>
              <a:rPr lang="en-US" sz="2000" dirty="0"/>
              <a:t>, </a:t>
            </a:r>
            <a:r>
              <a:rPr lang="en-US" sz="2000" b="1" dirty="0"/>
              <a:t>affective processes</a:t>
            </a:r>
            <a:r>
              <a:rPr lang="en-US" sz="2000" dirty="0"/>
              <a:t>, </a:t>
            </a:r>
            <a:r>
              <a:rPr lang="en-US" sz="2000" b="1" dirty="0"/>
              <a:t>positive emotion</a:t>
            </a:r>
            <a:r>
              <a:rPr lang="en-US" sz="2000" dirty="0"/>
              <a:t>, </a:t>
            </a:r>
            <a:r>
              <a:rPr lang="en-US" sz="2000" b="1" dirty="0"/>
              <a:t>negative emotion</a:t>
            </a:r>
            <a:r>
              <a:rPr lang="en-US" sz="2000" dirty="0"/>
              <a:t>, </a:t>
            </a:r>
            <a:r>
              <a:rPr lang="en-US" sz="2000" b="1" dirty="0"/>
              <a:t>cognitive processes</a:t>
            </a:r>
            <a:r>
              <a:rPr lang="en-US" sz="2000" dirty="0"/>
              <a:t>, </a:t>
            </a:r>
            <a:r>
              <a:rPr lang="en-US" sz="2000" b="1" dirty="0"/>
              <a:t>biological processes</a:t>
            </a:r>
            <a:r>
              <a:rPr lang="en-US" sz="2000" dirty="0"/>
              <a:t>, </a:t>
            </a:r>
            <a:r>
              <a:rPr lang="en-US" sz="2000" b="1" dirty="0"/>
              <a:t>relativity </a:t>
            </a:r>
            <a:r>
              <a:rPr lang="en-US" sz="2000" dirty="0"/>
              <a:t>and etc..</a:t>
            </a:r>
          </a:p>
          <a:p>
            <a:pPr lvl="2"/>
            <a:r>
              <a:rPr lang="en-US" sz="2000" dirty="0"/>
              <a:t>Multilingual: Arabic, Chinese, Dutch, French, German, Italian, Portuguese, Russian, Serbian, Spanish and Turkish.</a:t>
            </a:r>
          </a:p>
        </p:txBody>
      </p:sp>
      <p:sp>
        <p:nvSpPr>
          <p:cNvPr id="4" name="Slide Number Placeholder 3"/>
          <p:cNvSpPr>
            <a:spLocks noGrp="1"/>
          </p:cNvSpPr>
          <p:nvPr>
            <p:ph type="sldNum" sz="quarter" idx="12"/>
          </p:nvPr>
        </p:nvSpPr>
        <p:spPr/>
        <p:txBody>
          <a:bodyPr/>
          <a:lstStyle/>
          <a:p>
            <a:fld id="{8B8A6D28-8101-4277-BD3B-09002AC06C4B}" type="slidenum">
              <a:rPr lang="en-US" smtClean="0"/>
              <a:pPr/>
              <a:t>25</a:t>
            </a:fld>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Linguistic Inquiry and Word Count (LIWC)</a:t>
            </a:r>
          </a:p>
        </p:txBody>
      </p:sp>
      <p:sp>
        <p:nvSpPr>
          <p:cNvPr id="4" name="Slide Number Placeholder 3"/>
          <p:cNvSpPr>
            <a:spLocks noGrp="1"/>
          </p:cNvSpPr>
          <p:nvPr>
            <p:ph type="sldNum" sz="quarter" idx="12"/>
          </p:nvPr>
        </p:nvSpPr>
        <p:spPr/>
        <p:txBody>
          <a:bodyPr/>
          <a:lstStyle/>
          <a:p>
            <a:fld id="{8B8A6D28-8101-4277-BD3B-09002AC06C4B}" type="slidenum">
              <a:rPr lang="en-US" smtClean="0"/>
              <a:pPr/>
              <a:t>26</a:t>
            </a:fld>
            <a:endParaRPr lang="en-US" dirty="0"/>
          </a:p>
        </p:txBody>
      </p:sp>
      <p:grpSp>
        <p:nvGrpSpPr>
          <p:cNvPr id="17" name="Group 16"/>
          <p:cNvGrpSpPr/>
          <p:nvPr/>
        </p:nvGrpSpPr>
        <p:grpSpPr>
          <a:xfrm>
            <a:off x="1295400" y="1524000"/>
            <a:ext cx="7543800" cy="4876800"/>
            <a:chOff x="228600" y="1524000"/>
            <a:chExt cx="7543800" cy="4876800"/>
          </a:xfrm>
        </p:grpSpPr>
        <p:pic>
          <p:nvPicPr>
            <p:cNvPr id="81923" name="Picture 3"/>
            <p:cNvPicPr>
              <a:picLocks noChangeAspect="1" noChangeArrowheads="1"/>
            </p:cNvPicPr>
            <p:nvPr/>
          </p:nvPicPr>
          <p:blipFill>
            <a:blip r:embed="rId3" cstate="print"/>
            <a:srcRect/>
            <a:stretch>
              <a:fillRect/>
            </a:stretch>
          </p:blipFill>
          <p:spPr bwMode="auto">
            <a:xfrm>
              <a:off x="457200" y="1524000"/>
              <a:ext cx="5511691" cy="4876800"/>
            </a:xfrm>
            <a:prstGeom prst="rect">
              <a:avLst/>
            </a:prstGeom>
            <a:noFill/>
            <a:ln w="9525">
              <a:solidFill>
                <a:schemeClr val="accent1"/>
              </a:solidFill>
              <a:miter lim="800000"/>
              <a:headEnd/>
              <a:tailEnd/>
            </a:ln>
          </p:spPr>
        </p:pic>
        <p:sp>
          <p:nvSpPr>
            <p:cNvPr id="7" name="Rectangle 6"/>
            <p:cNvSpPr/>
            <p:nvPr/>
          </p:nvSpPr>
          <p:spPr>
            <a:xfrm>
              <a:off x="1219200" y="2514600"/>
              <a:ext cx="1981200" cy="1752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ular Callout 7"/>
            <p:cNvSpPr/>
            <p:nvPr/>
          </p:nvSpPr>
          <p:spPr>
            <a:xfrm>
              <a:off x="228600" y="2667000"/>
              <a:ext cx="838200" cy="381000"/>
            </a:xfrm>
            <a:prstGeom prst="wedgeRoundRectCallout">
              <a:avLst>
                <a:gd name="adj1" fmla="val 77381"/>
                <a:gd name="adj2" fmla="val 32500"/>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LIWC categories</a:t>
              </a:r>
            </a:p>
          </p:txBody>
        </p:sp>
        <p:sp>
          <p:nvSpPr>
            <p:cNvPr id="9" name="Flowchart: Process 8"/>
            <p:cNvSpPr/>
            <p:nvPr/>
          </p:nvSpPr>
          <p:spPr>
            <a:xfrm>
              <a:off x="3352800" y="2514600"/>
              <a:ext cx="457200" cy="1752600"/>
            </a:xfrm>
            <a:prstGeom prst="flowChartProcess">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ular Callout 9"/>
            <p:cNvSpPr/>
            <p:nvPr/>
          </p:nvSpPr>
          <p:spPr>
            <a:xfrm>
              <a:off x="3429000" y="1905000"/>
              <a:ext cx="1066800" cy="533400"/>
            </a:xfrm>
            <a:prstGeom prst="wedgeRoundRectCallout">
              <a:avLst>
                <a:gd name="adj1" fmla="val -38528"/>
                <a:gd name="adj2" fmla="val 95000"/>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LIWC results from input text</a:t>
              </a:r>
            </a:p>
          </p:txBody>
        </p:sp>
        <p:sp>
          <p:nvSpPr>
            <p:cNvPr id="11" name="Flowchart: Process 10"/>
            <p:cNvSpPr/>
            <p:nvPr/>
          </p:nvSpPr>
          <p:spPr>
            <a:xfrm>
              <a:off x="3962400" y="2514600"/>
              <a:ext cx="1447800" cy="1752600"/>
            </a:xfrm>
            <a:prstGeom prst="flowChartProcess">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ular Callout 13"/>
            <p:cNvSpPr/>
            <p:nvPr/>
          </p:nvSpPr>
          <p:spPr>
            <a:xfrm>
              <a:off x="5562600" y="2514600"/>
              <a:ext cx="1447800" cy="685800"/>
            </a:xfrm>
            <a:prstGeom prst="wedgeRoundRectCallout">
              <a:avLst>
                <a:gd name="adj1" fmla="val -73350"/>
                <a:gd name="adj2" fmla="val 5714"/>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LIWC results from personal text and formal writing for comparison</a:t>
              </a:r>
            </a:p>
          </p:txBody>
        </p:sp>
        <p:sp>
          <p:nvSpPr>
            <p:cNvPr id="15" name="Rectangle 14"/>
            <p:cNvSpPr/>
            <p:nvPr/>
          </p:nvSpPr>
          <p:spPr>
            <a:xfrm>
              <a:off x="762000" y="5029200"/>
              <a:ext cx="5105400" cy="1295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ounded Rectangular Callout 15"/>
            <p:cNvSpPr/>
            <p:nvPr/>
          </p:nvSpPr>
          <p:spPr>
            <a:xfrm>
              <a:off x="5943600" y="5029200"/>
              <a:ext cx="1828800" cy="914400"/>
            </a:xfrm>
            <a:prstGeom prst="wedgeRoundRectCallout">
              <a:avLst>
                <a:gd name="adj1" fmla="val -83171"/>
                <a:gd name="adj2" fmla="val 34732"/>
                <a:gd name="adj3" fmla="val 16667"/>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Input text: A post from a 40 year old female member in American Diabetes Association  online community</a:t>
              </a:r>
            </a:p>
          </p:txBody>
        </p:sp>
      </p:grpSp>
      <p:sp>
        <p:nvSpPr>
          <p:cNvPr id="18" name="TextBox 17"/>
          <p:cNvSpPr txBox="1"/>
          <p:nvPr/>
        </p:nvSpPr>
        <p:spPr>
          <a:xfrm>
            <a:off x="1524000" y="6412468"/>
            <a:ext cx="5562600" cy="338554"/>
          </a:xfrm>
          <a:prstGeom prst="rect">
            <a:avLst/>
          </a:prstGeom>
          <a:noFill/>
          <a:ln>
            <a:solidFill>
              <a:schemeClr val="tx2"/>
            </a:solidFill>
          </a:ln>
        </p:spPr>
        <p:txBody>
          <a:bodyPr wrap="square" rtlCol="0">
            <a:spAutoFit/>
          </a:bodyPr>
          <a:lstStyle/>
          <a:p>
            <a:r>
              <a:rPr lang="en-US" sz="1600" dirty="0"/>
              <a:t>LIWC online demo: </a:t>
            </a:r>
            <a:r>
              <a:rPr lang="en-US" sz="1600" dirty="0">
                <a:hlinkClick r:id="rId4"/>
              </a:rPr>
              <a:t>http://www.liwc.net/tryonlineresults.php</a:t>
            </a:r>
            <a:endParaRPr lang="en-US" sz="16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Unified Medical Language System (UMLS)</a:t>
            </a:r>
          </a:p>
        </p:txBody>
      </p:sp>
      <p:sp>
        <p:nvSpPr>
          <p:cNvPr id="3" name="Content Placeholder 2"/>
          <p:cNvSpPr>
            <a:spLocks noGrp="1"/>
          </p:cNvSpPr>
          <p:nvPr>
            <p:ph idx="1"/>
          </p:nvPr>
        </p:nvSpPr>
        <p:spPr>
          <a:xfrm>
            <a:off x="228600" y="1600200"/>
            <a:ext cx="8610600" cy="4724400"/>
          </a:xfrm>
        </p:spPr>
        <p:txBody>
          <a:bodyPr>
            <a:noAutofit/>
          </a:bodyPr>
          <a:lstStyle/>
          <a:p>
            <a:r>
              <a:rPr lang="en-US" sz="2400" dirty="0"/>
              <a:t>The Unified Medical Language System (UMLS) is a repository of </a:t>
            </a:r>
            <a:r>
              <a:rPr lang="en-US" sz="2400" b="1" dirty="0"/>
              <a:t>biomedical vocabularies </a:t>
            </a:r>
            <a:r>
              <a:rPr lang="en-US" sz="2400" dirty="0"/>
              <a:t>developed by the US National Library of Medicine. </a:t>
            </a:r>
          </a:p>
          <a:p>
            <a:pPr lvl="1"/>
            <a:endParaRPr lang="en-US" sz="2000" dirty="0"/>
          </a:p>
          <a:p>
            <a:pPr lvl="1"/>
            <a:r>
              <a:rPr lang="en-US" sz="2000" dirty="0"/>
              <a:t>UMLS integrates over 2.5 million names for 900,551 concepts from more than 60 families of biomedical vocabularies, as well as 12 million relations among these concepts. </a:t>
            </a:r>
          </a:p>
          <a:p>
            <a:pPr lvl="1"/>
            <a:endParaRPr lang="en-US" sz="2000" dirty="0"/>
          </a:p>
          <a:p>
            <a:pPr lvl="1"/>
            <a:r>
              <a:rPr lang="en-US" sz="2000" dirty="0"/>
              <a:t>Ontologies integrated in the UMLS </a:t>
            </a:r>
            <a:r>
              <a:rPr lang="en-US" sz="2000" dirty="0" err="1"/>
              <a:t>Metathesaurus</a:t>
            </a:r>
            <a:r>
              <a:rPr lang="en-US" sz="2000" dirty="0"/>
              <a:t> include the </a:t>
            </a:r>
            <a:r>
              <a:rPr lang="en-US" sz="2000" b="1" dirty="0"/>
              <a:t>NCBI taxonomy</a:t>
            </a:r>
            <a:r>
              <a:rPr lang="en-US" sz="2000" dirty="0"/>
              <a:t>, Gene Ontology (</a:t>
            </a:r>
            <a:r>
              <a:rPr lang="en-US" sz="2000" b="1" dirty="0"/>
              <a:t>GO</a:t>
            </a:r>
            <a:r>
              <a:rPr lang="en-US" sz="2000" dirty="0"/>
              <a:t>), the Medical Subject Headings (</a:t>
            </a:r>
            <a:r>
              <a:rPr lang="en-US" sz="2000" b="1" dirty="0" err="1"/>
              <a:t>MeSH</a:t>
            </a:r>
            <a:r>
              <a:rPr lang="en-US" sz="2000" dirty="0"/>
              <a:t>), Online Mendelian Inheritance in Man (</a:t>
            </a:r>
            <a:r>
              <a:rPr lang="en-US" sz="2000" b="1" dirty="0"/>
              <a:t>OMIM</a:t>
            </a:r>
            <a:r>
              <a:rPr lang="en-US" sz="2000" dirty="0"/>
              <a:t>), University of Washington Digital Anatomist symbolic knowledge base (</a:t>
            </a:r>
            <a:r>
              <a:rPr lang="en-US" sz="2000" b="1" dirty="0"/>
              <a:t>UWDA</a:t>
            </a:r>
            <a:r>
              <a:rPr lang="en-US" sz="2000" dirty="0"/>
              <a:t>) and Systematized Nomenclature of Medicine—Clinical Terms(</a:t>
            </a:r>
            <a:r>
              <a:rPr lang="en-US" sz="2000" b="1" dirty="0"/>
              <a:t>SNOMED CT</a:t>
            </a:r>
            <a:r>
              <a:rPr lang="en-US" sz="2000" dirty="0"/>
              <a:t>). </a:t>
            </a:r>
          </a:p>
          <a:p>
            <a:pPr lvl="1"/>
            <a:endParaRPr lang="en-US" sz="20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27</a:t>
            </a:fld>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a:bodyPr>
          <a:lstStyle/>
          <a:p>
            <a:r>
              <a:rPr lang="en-US" sz="3600" dirty="0"/>
              <a:t>Unified Medical Language System (UMLS)</a:t>
            </a:r>
          </a:p>
        </p:txBody>
      </p:sp>
      <p:sp>
        <p:nvSpPr>
          <p:cNvPr id="4" name="Slide Number Placeholder 3"/>
          <p:cNvSpPr>
            <a:spLocks noGrp="1"/>
          </p:cNvSpPr>
          <p:nvPr>
            <p:ph type="sldNum" sz="quarter" idx="12"/>
          </p:nvPr>
        </p:nvSpPr>
        <p:spPr/>
        <p:txBody>
          <a:bodyPr/>
          <a:lstStyle/>
          <a:p>
            <a:fld id="{8B8A6D28-8101-4277-BD3B-09002AC06C4B}" type="slidenum">
              <a:rPr lang="en-US" smtClean="0"/>
              <a:pPr/>
              <a:t>28</a:t>
            </a:fld>
            <a:endParaRPr lang="en-US"/>
          </a:p>
        </p:txBody>
      </p:sp>
      <p:graphicFrame>
        <p:nvGraphicFramePr>
          <p:cNvPr id="9" name="Table 8"/>
          <p:cNvGraphicFramePr>
            <a:graphicFrameLocks noGrp="1"/>
          </p:cNvGraphicFramePr>
          <p:nvPr>
            <p:extLst>
              <p:ext uri="{D42A27DB-BD31-4B8C-83A1-F6EECF244321}">
                <p14:modId xmlns:p14="http://schemas.microsoft.com/office/powerpoint/2010/main" val="253636373"/>
              </p:ext>
            </p:extLst>
          </p:nvPr>
        </p:nvGraphicFramePr>
        <p:xfrm>
          <a:off x="352425" y="3473451"/>
          <a:ext cx="8534399" cy="3137009"/>
        </p:xfrm>
        <a:graphic>
          <a:graphicData uri="http://schemas.openxmlformats.org/drawingml/2006/table">
            <a:tbl>
              <a:tblPr/>
              <a:tblGrid>
                <a:gridCol w="2054578">
                  <a:extLst>
                    <a:ext uri="{9D8B030D-6E8A-4147-A177-3AD203B41FA5}">
                      <a16:colId xmlns:a16="http://schemas.microsoft.com/office/drawing/2014/main" val="20000"/>
                    </a:ext>
                  </a:extLst>
                </a:gridCol>
                <a:gridCol w="2122672">
                  <a:extLst>
                    <a:ext uri="{9D8B030D-6E8A-4147-A177-3AD203B41FA5}">
                      <a16:colId xmlns:a16="http://schemas.microsoft.com/office/drawing/2014/main" val="20001"/>
                    </a:ext>
                  </a:extLst>
                </a:gridCol>
                <a:gridCol w="3055289">
                  <a:extLst>
                    <a:ext uri="{9D8B030D-6E8A-4147-A177-3AD203B41FA5}">
                      <a16:colId xmlns:a16="http://schemas.microsoft.com/office/drawing/2014/main" val="20002"/>
                    </a:ext>
                  </a:extLst>
                </a:gridCol>
                <a:gridCol w="1301860">
                  <a:extLst>
                    <a:ext uri="{9D8B030D-6E8A-4147-A177-3AD203B41FA5}">
                      <a16:colId xmlns:a16="http://schemas.microsoft.com/office/drawing/2014/main" val="20003"/>
                    </a:ext>
                  </a:extLst>
                </a:gridCol>
              </a:tblGrid>
              <a:tr h="169968">
                <a:tc>
                  <a:txBody>
                    <a:bodyPr/>
                    <a:lstStyle/>
                    <a:p>
                      <a:pPr algn="ctr" fontAlgn="b"/>
                      <a:r>
                        <a:rPr lang="en-US" sz="1100" b="1" i="0" u="none" strike="noStrike" dirty="0">
                          <a:solidFill>
                            <a:srgbClr val="FA7D00"/>
                          </a:solidFill>
                          <a:latin typeface="Calibri"/>
                        </a:rPr>
                        <a:t>Name</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dirty="0">
                          <a:solidFill>
                            <a:srgbClr val="FA7D00"/>
                          </a:solidFill>
                          <a:latin typeface="Calibri"/>
                        </a:rPr>
                        <a:t>Creator</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FA7D00"/>
                          </a:solidFill>
                          <a:latin typeface="Calibri"/>
                        </a:rPr>
                        <a:t>Description</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dirty="0">
                          <a:solidFill>
                            <a:srgbClr val="FA7D00"/>
                          </a:solidFill>
                          <a:latin typeface="Calibri"/>
                        </a:rPr>
                        <a:t>Application</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0"/>
                  </a:ext>
                </a:extLst>
              </a:tr>
              <a:tr h="419295">
                <a:tc>
                  <a:txBody>
                    <a:bodyPr/>
                    <a:lstStyle/>
                    <a:p>
                      <a:pPr algn="l" fontAlgn="b"/>
                      <a:r>
                        <a:rPr lang="en-US" sz="1100" b="0" i="0" u="sng" strike="noStrike" dirty="0">
                          <a:solidFill>
                            <a:srgbClr val="0000FF"/>
                          </a:solidFill>
                          <a:latin typeface="Calibri"/>
                          <a:hlinkClick r:id="rId2"/>
                        </a:rPr>
                        <a:t>National Center for Biotechnology Information (NCBI) Taxonomy</a:t>
                      </a:r>
                      <a:endParaRPr lang="en-US" sz="1100" b="0" i="0" u="sng" strike="noStrike" dirty="0">
                        <a:solidFill>
                          <a:srgbClr val="0000FF"/>
                        </a:solidFill>
                        <a:latin typeface="Calibri"/>
                      </a:endParaRP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National Library of Medicine</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All of the </a:t>
                      </a:r>
                      <a:r>
                        <a:rPr lang="en-US" sz="1100" b="1" i="0" u="none" strike="noStrike" dirty="0">
                          <a:solidFill>
                            <a:srgbClr val="000000"/>
                          </a:solidFill>
                          <a:latin typeface="Calibri"/>
                        </a:rPr>
                        <a:t>organisms</a:t>
                      </a:r>
                      <a:r>
                        <a:rPr lang="en-US" sz="1100" b="0" i="0" u="none" strike="noStrike" dirty="0">
                          <a:solidFill>
                            <a:srgbClr val="000000"/>
                          </a:solidFill>
                          <a:latin typeface="Calibri"/>
                        </a:rPr>
                        <a:t> in public sequence database</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Identify organisms</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27538">
                <a:tc>
                  <a:txBody>
                    <a:bodyPr/>
                    <a:lstStyle/>
                    <a:p>
                      <a:pPr algn="l" fontAlgn="b"/>
                      <a:r>
                        <a:rPr lang="en-US" sz="1100" b="0" i="0" u="sng" strike="noStrike" dirty="0">
                          <a:solidFill>
                            <a:srgbClr val="0000FF"/>
                          </a:solidFill>
                          <a:latin typeface="Calibri"/>
                          <a:hlinkClick r:id="rId3"/>
                        </a:rPr>
                        <a:t>University of Washington Digital Anatomist Source Information (UWDA)</a:t>
                      </a:r>
                      <a:endParaRPr lang="en-US" sz="1100" b="0" i="0" u="sng" strike="noStrike" dirty="0">
                        <a:solidFill>
                          <a:srgbClr val="0000FF"/>
                        </a:solidFill>
                        <a:latin typeface="Calibri"/>
                      </a:endParaRP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University of Washington Structural Informatics Group</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Symbolic models of the </a:t>
                      </a:r>
                      <a:r>
                        <a:rPr lang="en-US" sz="1100" b="1" i="0" u="none" strike="noStrike" dirty="0">
                          <a:solidFill>
                            <a:srgbClr val="000000"/>
                          </a:solidFill>
                          <a:latin typeface="Calibri"/>
                        </a:rPr>
                        <a:t>structures</a:t>
                      </a:r>
                      <a:r>
                        <a:rPr lang="en-US" sz="1100" b="0" i="0" u="none" strike="noStrike" dirty="0">
                          <a:solidFill>
                            <a:srgbClr val="000000"/>
                          </a:solidFill>
                          <a:latin typeface="Calibri"/>
                        </a:rPr>
                        <a:t> and relationships that constitute the human body. </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Identify terms in anatomy</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81000">
                <a:tc>
                  <a:txBody>
                    <a:bodyPr/>
                    <a:lstStyle/>
                    <a:p>
                      <a:pPr algn="l" fontAlgn="b"/>
                      <a:r>
                        <a:rPr lang="en-US" sz="1100" b="1" i="0" u="sng" strike="noStrike" dirty="0">
                          <a:solidFill>
                            <a:srgbClr val="0000FF"/>
                          </a:solidFill>
                          <a:latin typeface="Calibri"/>
                          <a:hlinkClick r:id="rId4"/>
                        </a:rPr>
                        <a:t>Gene Ontology (GO)</a:t>
                      </a:r>
                      <a:endParaRPr lang="en-US" sz="1100" b="1" i="0" u="sng" strike="noStrike" dirty="0">
                        <a:solidFill>
                          <a:srgbClr val="0000FF"/>
                        </a:solidFill>
                        <a:latin typeface="Calibri"/>
                      </a:endParaRP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latin typeface="Calibri"/>
                        </a:rPr>
                        <a:t>Gene Ontology Consortium</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dirty="0">
                          <a:solidFill>
                            <a:srgbClr val="000000"/>
                          </a:solidFill>
                          <a:latin typeface="Calibri"/>
                        </a:rPr>
                        <a:t>Gene product characteristics and gene product annotation data</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dirty="0">
                          <a:solidFill>
                            <a:srgbClr val="000000"/>
                          </a:solidFill>
                          <a:latin typeface="Calibri"/>
                        </a:rPr>
                        <a:t>Gene product annotation</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96642">
                <a:tc>
                  <a:txBody>
                    <a:bodyPr/>
                    <a:lstStyle/>
                    <a:p>
                      <a:pPr algn="l" fontAlgn="b"/>
                      <a:r>
                        <a:rPr lang="en-US" sz="1100" b="1" i="0" u="sng" strike="noStrike" dirty="0">
                          <a:solidFill>
                            <a:srgbClr val="0000FF"/>
                          </a:solidFill>
                          <a:latin typeface="Calibri"/>
                          <a:hlinkClick r:id="rId5"/>
                        </a:rPr>
                        <a:t>Medical Subject Headings (</a:t>
                      </a:r>
                      <a:r>
                        <a:rPr lang="en-US" sz="1100" b="1" i="0" u="sng" strike="noStrike" dirty="0" err="1">
                          <a:solidFill>
                            <a:srgbClr val="0000FF"/>
                          </a:solidFill>
                          <a:latin typeface="Calibri"/>
                          <a:hlinkClick r:id="rId5"/>
                        </a:rPr>
                        <a:t>MeSH</a:t>
                      </a:r>
                      <a:r>
                        <a:rPr lang="en-US" sz="1100" b="1" i="0" u="sng" strike="noStrike" dirty="0">
                          <a:solidFill>
                            <a:srgbClr val="0000FF"/>
                          </a:solidFill>
                          <a:latin typeface="Calibri"/>
                          <a:hlinkClick r:id="rId5"/>
                        </a:rPr>
                        <a:t>)</a:t>
                      </a:r>
                      <a:endParaRPr lang="en-US" sz="1100" b="1" i="0" u="sng" strike="noStrike" dirty="0">
                        <a:solidFill>
                          <a:srgbClr val="0000FF"/>
                        </a:solidFill>
                        <a:latin typeface="Calibri"/>
                      </a:endParaRP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dirty="0">
                          <a:solidFill>
                            <a:srgbClr val="000000"/>
                          </a:solidFill>
                          <a:latin typeface="Calibri"/>
                        </a:rPr>
                        <a:t>National Library of Medicine</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dirty="0">
                          <a:solidFill>
                            <a:srgbClr val="000000"/>
                          </a:solidFill>
                          <a:latin typeface="Calibri"/>
                        </a:rPr>
                        <a:t>Vocabulary thesaurus used for indexing articles for </a:t>
                      </a:r>
                      <a:r>
                        <a:rPr lang="en-US" sz="1100" b="1" i="0" u="none" strike="noStrike" dirty="0" err="1">
                          <a:solidFill>
                            <a:srgbClr val="000000"/>
                          </a:solidFill>
                          <a:latin typeface="Calibri"/>
                        </a:rPr>
                        <a:t>PubMed</a:t>
                      </a:r>
                      <a:endParaRPr lang="en-US" sz="1100" b="1" i="0" u="none" strike="noStrike" dirty="0">
                        <a:solidFill>
                          <a:srgbClr val="000000"/>
                        </a:solidFill>
                        <a:latin typeface="Calibri"/>
                      </a:endParaRP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dirty="0">
                          <a:solidFill>
                            <a:srgbClr val="000000"/>
                          </a:solidFill>
                          <a:latin typeface="Calibri"/>
                        </a:rPr>
                        <a:t>Cover terms in biomedical literature</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94062">
                <a:tc>
                  <a:txBody>
                    <a:bodyPr/>
                    <a:lstStyle/>
                    <a:p>
                      <a:pPr algn="l" fontAlgn="b"/>
                      <a:r>
                        <a:rPr lang="en-US" sz="1100" b="0" i="0" u="sng" strike="noStrike" dirty="0">
                          <a:solidFill>
                            <a:srgbClr val="0000FF"/>
                          </a:solidFill>
                          <a:latin typeface="Calibri"/>
                          <a:hlinkClick r:id="rId6"/>
                        </a:rPr>
                        <a:t>Online Mendelian Inheritance in Man (OMIM)</a:t>
                      </a:r>
                      <a:endParaRPr lang="en-US" sz="1100" b="0" i="0" u="sng" strike="noStrike" dirty="0">
                        <a:solidFill>
                          <a:srgbClr val="0000FF"/>
                        </a:solidFill>
                        <a:latin typeface="Calibri"/>
                      </a:endParaRP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err="1">
                          <a:solidFill>
                            <a:srgbClr val="000000"/>
                          </a:solidFill>
                          <a:latin typeface="Calibri"/>
                        </a:rPr>
                        <a:t>McKusick</a:t>
                      </a:r>
                      <a:r>
                        <a:rPr lang="en-US" sz="1100" b="0" i="0" u="none" strike="noStrike" dirty="0">
                          <a:solidFill>
                            <a:srgbClr val="000000"/>
                          </a:solidFill>
                          <a:latin typeface="Calibri"/>
                        </a:rPr>
                        <a:t>-Nathans Institute of Genetic Medicine</a:t>
                      </a:r>
                    </a:p>
                    <a:p>
                      <a:pPr algn="l" fontAlgn="b"/>
                      <a:r>
                        <a:rPr lang="en-US" sz="1100" b="0" i="0" u="none" strike="noStrike" dirty="0">
                          <a:solidFill>
                            <a:srgbClr val="000000"/>
                          </a:solidFill>
                          <a:latin typeface="Calibri"/>
                        </a:rPr>
                        <a:t>Johns Hopkins University</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human </a:t>
                      </a:r>
                      <a:r>
                        <a:rPr lang="en-US" sz="1100" b="1" i="0" u="none" strike="noStrike" dirty="0">
                          <a:solidFill>
                            <a:srgbClr val="000000"/>
                          </a:solidFill>
                          <a:latin typeface="Calibri"/>
                        </a:rPr>
                        <a:t>genes </a:t>
                      </a:r>
                      <a:r>
                        <a:rPr lang="en-US" sz="1100" b="0" i="0" u="none" strike="noStrike" dirty="0">
                          <a:solidFill>
                            <a:srgbClr val="000000"/>
                          </a:solidFill>
                          <a:latin typeface="Calibri"/>
                        </a:rPr>
                        <a:t>and genetic phenotypes </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Annotate human genes </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94062">
                <a:tc>
                  <a:txBody>
                    <a:bodyPr/>
                    <a:lstStyle/>
                    <a:p>
                      <a:pPr algn="l" fontAlgn="b"/>
                      <a:r>
                        <a:rPr lang="en-US" sz="1100" b="1" i="0" u="sng" strike="noStrike">
                          <a:solidFill>
                            <a:srgbClr val="0000FF"/>
                          </a:solidFill>
                          <a:latin typeface="Calibri"/>
                          <a:hlinkClick r:id="rId7"/>
                        </a:rPr>
                        <a:t>Systematized Nomenclature of Medicine--Clinical Terms (SNOMED CT)</a:t>
                      </a:r>
                      <a:endParaRPr lang="en-US" sz="1100" b="1" i="0" u="sng" strike="noStrike">
                        <a:solidFill>
                          <a:srgbClr val="0000FF"/>
                        </a:solidFill>
                        <a:latin typeface="Calibri"/>
                      </a:endParaRP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dirty="0">
                          <a:solidFill>
                            <a:srgbClr val="000000"/>
                          </a:solidFill>
                          <a:latin typeface="Calibri"/>
                        </a:rPr>
                        <a:t>College of American Pathologists</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dirty="0">
                          <a:solidFill>
                            <a:srgbClr val="000000"/>
                          </a:solidFill>
                          <a:latin typeface="Calibri"/>
                        </a:rPr>
                        <a:t>Comprehensive, multilingual clinical healthcare terminology in the world</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dirty="0">
                          <a:solidFill>
                            <a:srgbClr val="000000"/>
                          </a:solidFill>
                          <a:latin typeface="Calibri"/>
                        </a:rPr>
                        <a:t>Identify clinical terms</a:t>
                      </a:r>
                    </a:p>
                  </a:txBody>
                  <a:tcPr marR="8194" marT="819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15" name="Group 14"/>
          <p:cNvGrpSpPr/>
          <p:nvPr/>
        </p:nvGrpSpPr>
        <p:grpSpPr>
          <a:xfrm>
            <a:off x="838200" y="1187451"/>
            <a:ext cx="7467600" cy="2209800"/>
            <a:chOff x="838200" y="1371600"/>
            <a:chExt cx="7467600" cy="2057400"/>
          </a:xfrm>
        </p:grpSpPr>
        <p:grpSp>
          <p:nvGrpSpPr>
            <p:cNvPr id="13" name="Group 12"/>
            <p:cNvGrpSpPr/>
            <p:nvPr/>
          </p:nvGrpSpPr>
          <p:grpSpPr>
            <a:xfrm>
              <a:off x="838200" y="1371600"/>
              <a:ext cx="7467600" cy="2057400"/>
              <a:chOff x="838200" y="1447800"/>
              <a:chExt cx="7467600" cy="2057400"/>
            </a:xfrm>
          </p:grpSpPr>
          <p:pic>
            <p:nvPicPr>
              <p:cNvPr id="82948" name="Picture 4"/>
              <p:cNvPicPr>
                <a:picLocks noChangeAspect="1" noChangeArrowheads="1"/>
              </p:cNvPicPr>
              <p:nvPr/>
            </p:nvPicPr>
            <p:blipFill>
              <a:blip r:embed="rId8" cstate="print"/>
              <a:srcRect/>
              <a:stretch>
                <a:fillRect/>
              </a:stretch>
            </p:blipFill>
            <p:spPr bwMode="auto">
              <a:xfrm>
                <a:off x="1295400" y="1518745"/>
                <a:ext cx="6648450" cy="1939916"/>
              </a:xfrm>
              <a:prstGeom prst="rect">
                <a:avLst/>
              </a:prstGeom>
              <a:noFill/>
              <a:ln w="9525">
                <a:noFill/>
                <a:miter lim="800000"/>
                <a:headEnd/>
                <a:tailEnd/>
              </a:ln>
            </p:spPr>
          </p:pic>
          <p:sp>
            <p:nvSpPr>
              <p:cNvPr id="12" name="Flowchart: Process 11"/>
              <p:cNvSpPr/>
              <p:nvPr/>
            </p:nvSpPr>
            <p:spPr>
              <a:xfrm>
                <a:off x="838200" y="1447800"/>
                <a:ext cx="7467600" cy="2057400"/>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p:cNvSpPr txBox="1"/>
            <p:nvPr/>
          </p:nvSpPr>
          <p:spPr>
            <a:xfrm>
              <a:off x="914400" y="1447800"/>
              <a:ext cx="2514600" cy="257896"/>
            </a:xfrm>
            <a:prstGeom prst="rect">
              <a:avLst/>
            </a:prstGeom>
            <a:solidFill>
              <a:schemeClr val="accent1">
                <a:lumMod val="20000"/>
                <a:lumOff val="80000"/>
              </a:schemeClr>
            </a:solidFill>
            <a:ln>
              <a:solidFill>
                <a:schemeClr val="tx2"/>
              </a:solidFill>
            </a:ln>
          </p:spPr>
          <p:txBody>
            <a:bodyPr wrap="square" rtlCol="0">
              <a:spAutoFit/>
            </a:bodyPr>
            <a:lstStyle/>
            <a:p>
              <a:r>
                <a:rPr lang="en-US" sz="1200" dirty="0"/>
                <a:t>Major </a:t>
              </a:r>
              <a:r>
                <a:rPr lang="en-US" sz="1200" dirty="0" err="1"/>
                <a:t>Ontologies</a:t>
              </a:r>
              <a:r>
                <a:rPr lang="en-US" sz="1200" dirty="0"/>
                <a:t> integrated in UMLS</a:t>
              </a: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524000"/>
            <a:ext cx="8305800" cy="5029200"/>
          </a:xfrm>
        </p:spPr>
        <p:txBody>
          <a:bodyPr>
            <a:normAutofit fontScale="92500"/>
          </a:bodyPr>
          <a:lstStyle/>
          <a:p>
            <a:r>
              <a:rPr lang="en-US" sz="2800" dirty="0"/>
              <a:t>Accessing UMLS data</a:t>
            </a:r>
          </a:p>
          <a:p>
            <a:pPr lvl="1"/>
            <a:r>
              <a:rPr lang="en-US" sz="2400" dirty="0"/>
              <a:t>No fee associated, license agreement required </a:t>
            </a:r>
          </a:p>
          <a:p>
            <a:pPr lvl="1"/>
            <a:r>
              <a:rPr lang="en-US" sz="2400" dirty="0"/>
              <a:t>Available for research purposes, restrictions apply for other kinds of applications</a:t>
            </a:r>
          </a:p>
          <a:p>
            <a:r>
              <a:rPr lang="en-US" sz="2800" dirty="0"/>
              <a:t>UMLS related tools</a:t>
            </a:r>
          </a:p>
          <a:p>
            <a:pPr lvl="1"/>
            <a:r>
              <a:rPr lang="en-US" sz="2400" dirty="0" err="1"/>
              <a:t>MetamorphoSys</a:t>
            </a:r>
            <a:r>
              <a:rPr lang="en-US" sz="2400" dirty="0"/>
              <a:t> (command line program)</a:t>
            </a:r>
          </a:p>
          <a:p>
            <a:pPr lvl="2"/>
            <a:r>
              <a:rPr lang="en-US" sz="2000" dirty="0"/>
              <a:t>UMLS installation wizard and customization tool </a:t>
            </a:r>
          </a:p>
          <a:p>
            <a:pPr lvl="2"/>
            <a:r>
              <a:rPr lang="en-US" sz="2000" dirty="0"/>
              <a:t>Selecting concepts from a given sub-domain </a:t>
            </a:r>
          </a:p>
          <a:p>
            <a:pPr lvl="2"/>
            <a:r>
              <a:rPr lang="en-US" sz="2000" dirty="0"/>
              <a:t>Selecting the preferred name of concepts</a:t>
            </a:r>
          </a:p>
          <a:p>
            <a:pPr lvl="1"/>
            <a:r>
              <a:rPr lang="en-US" sz="2400" dirty="0" err="1"/>
              <a:t>MetaMap</a:t>
            </a:r>
            <a:r>
              <a:rPr lang="en-US" sz="2400" dirty="0"/>
              <a:t> (Java)</a:t>
            </a:r>
          </a:p>
          <a:p>
            <a:pPr lvl="2"/>
            <a:r>
              <a:rPr lang="en-US" sz="2000" dirty="0"/>
              <a:t>Extracts UMLS concepts from text</a:t>
            </a:r>
          </a:p>
          <a:p>
            <a:pPr lvl="2"/>
            <a:r>
              <a:rPr lang="en-US" sz="2000" dirty="0"/>
              <a:t>Variable length of input text </a:t>
            </a:r>
          </a:p>
          <a:p>
            <a:pPr lvl="2"/>
            <a:r>
              <a:rPr lang="en-US" sz="2000" dirty="0"/>
              <a:t>Outputs a ranked listed of UMLS concepts associated with input text</a:t>
            </a:r>
          </a:p>
          <a:p>
            <a:pPr lvl="1"/>
            <a:endParaRPr lang="en-US" dirty="0"/>
          </a:p>
          <a:p>
            <a:pPr lvl="1"/>
            <a:endParaRPr lang="en-US" sz="24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29</a:t>
            </a:fld>
            <a:endParaRPr lang="en-US" dirty="0"/>
          </a:p>
        </p:txBody>
      </p:sp>
      <p:sp>
        <p:nvSpPr>
          <p:cNvPr id="5" name="Title 1"/>
          <p:cNvSpPr>
            <a:spLocks noGrp="1"/>
          </p:cNvSpPr>
          <p:nvPr>
            <p:ph type="title"/>
          </p:nvPr>
        </p:nvSpPr>
        <p:spPr/>
        <p:txBody>
          <a:bodyPr>
            <a:normAutofit fontScale="90000"/>
          </a:bodyPr>
          <a:lstStyle/>
          <a:p>
            <a:r>
              <a:rPr lang="en-US" dirty="0"/>
              <a:t>Unified Medical Language System (UMLS)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a:bodyPr>
          <a:lstStyle/>
          <a:p>
            <a:r>
              <a:rPr lang="en-US" dirty="0"/>
              <a:t>In this set of slides, we will cover:</a:t>
            </a:r>
          </a:p>
          <a:p>
            <a:pPr lvl="1"/>
            <a:r>
              <a:rPr lang="en-US" dirty="0"/>
              <a:t>The most commonly used text mining techniques </a:t>
            </a:r>
          </a:p>
          <a:p>
            <a:pPr lvl="1"/>
            <a:r>
              <a:rPr lang="en-US" dirty="0" err="1"/>
              <a:t>Ontologies</a:t>
            </a:r>
            <a:r>
              <a:rPr lang="en-US" dirty="0"/>
              <a:t> that are often used in text mining  </a:t>
            </a:r>
          </a:p>
          <a:p>
            <a:pPr lvl="1"/>
            <a:r>
              <a:rPr lang="en-US" dirty="0"/>
              <a:t>Shared tasks in text mining which reflect the hot topics in the field</a:t>
            </a:r>
          </a:p>
          <a:p>
            <a:pPr lvl="1"/>
            <a:r>
              <a:rPr lang="en-US" dirty="0"/>
              <a:t>Topic modeling &amp; word embedding with selected examples</a:t>
            </a:r>
          </a:p>
          <a:p>
            <a:pPr lvl="1"/>
            <a:r>
              <a:rPr lang="en-US" dirty="0"/>
              <a:t>Open source text mining tools</a:t>
            </a:r>
          </a:p>
          <a:p>
            <a:pPr marL="457200" lvl="1" indent="0">
              <a:buNone/>
            </a:pPr>
            <a:endParaRPr lang="en-US" dirty="0"/>
          </a:p>
          <a:p>
            <a:endParaRPr lang="en-US"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3</a:t>
            </a:fld>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Consumer Health Vocabulary (CHV)</a:t>
            </a:r>
          </a:p>
        </p:txBody>
      </p:sp>
      <p:sp>
        <p:nvSpPr>
          <p:cNvPr id="3" name="Content Placeholder 2"/>
          <p:cNvSpPr>
            <a:spLocks noGrp="1"/>
          </p:cNvSpPr>
          <p:nvPr>
            <p:ph idx="1"/>
          </p:nvPr>
        </p:nvSpPr>
        <p:spPr/>
        <p:txBody>
          <a:bodyPr>
            <a:normAutofit lnSpcReduction="10000"/>
          </a:bodyPr>
          <a:lstStyle/>
          <a:p>
            <a:r>
              <a:rPr lang="en-US" sz="2400" dirty="0"/>
              <a:t>Consumer Health Vocabulary (CHV) is a lexicon linking UMLS standard medical terms to health consumer vocabulary. </a:t>
            </a:r>
          </a:p>
          <a:p>
            <a:pPr lvl="1"/>
            <a:endParaRPr lang="en-US" sz="2000" dirty="0"/>
          </a:p>
          <a:p>
            <a:pPr lvl="1"/>
            <a:r>
              <a:rPr lang="en-US" sz="2000" dirty="0"/>
              <a:t>Laypeople have different vocabulary from healthcare professionals to describe medical problems. </a:t>
            </a:r>
          </a:p>
          <a:p>
            <a:pPr lvl="1"/>
            <a:endParaRPr lang="en-US" sz="2000" dirty="0"/>
          </a:p>
          <a:p>
            <a:pPr lvl="1"/>
            <a:r>
              <a:rPr lang="en-US" sz="2000" dirty="0"/>
              <a:t>CHV helps to bridge the communication gap between consumers and healthcare professionals by mapping the UMLS standard medical terms to consumer health language.</a:t>
            </a:r>
          </a:p>
          <a:p>
            <a:pPr lvl="1"/>
            <a:endParaRPr lang="en-US" sz="2000" dirty="0"/>
          </a:p>
          <a:p>
            <a:r>
              <a:rPr lang="en-US" sz="2400" dirty="0"/>
              <a:t>It has been applied in prior studies to better understand and match user expressions for medical entity extraction in social media (Yang et al. 2012; Benton et al. 2011).</a:t>
            </a:r>
          </a:p>
          <a:p>
            <a:pPr lvl="1"/>
            <a:endParaRPr lang="en-US" sz="20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30</a:t>
            </a:fld>
            <a:endParaRPr lang="en-US"/>
          </a:p>
        </p:txBody>
      </p:sp>
    </p:spTree>
    <p:extLst>
      <p:ext uri="{BB962C8B-B14F-4D97-AF65-F5344CB8AC3E}">
        <p14:creationId xmlns:p14="http://schemas.microsoft.com/office/powerpoint/2010/main" val="21270510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114800"/>
            <a:ext cx="7772400" cy="1362075"/>
          </a:xfrm>
        </p:spPr>
        <p:txBody>
          <a:bodyPr>
            <a:normAutofit/>
          </a:bodyPr>
          <a:lstStyle/>
          <a:p>
            <a:r>
              <a:rPr lang="en-US" dirty="0"/>
              <a:t>Shared Tasks (Competitions) in Healthcare and NLP</a:t>
            </a:r>
          </a:p>
        </p:txBody>
      </p:sp>
      <p:sp>
        <p:nvSpPr>
          <p:cNvPr id="4" name="Slide Number Placeholder 3"/>
          <p:cNvSpPr>
            <a:spLocks noGrp="1"/>
          </p:cNvSpPr>
          <p:nvPr>
            <p:ph type="sldNum" sz="quarter" idx="12"/>
          </p:nvPr>
        </p:nvSpPr>
        <p:spPr/>
        <p:txBody>
          <a:bodyPr/>
          <a:lstStyle/>
          <a:p>
            <a:fld id="{6FF13B1A-A1C9-435C-BDB7-2D9126F32CFE}" type="slidenum">
              <a:rPr lang="en-US" smtClean="0"/>
              <a:pPr/>
              <a:t>31</a:t>
            </a:fld>
            <a:endParaRPr lang="en-US"/>
          </a:p>
        </p:txBody>
      </p:sp>
    </p:spTree>
    <p:extLst>
      <p:ext uri="{BB962C8B-B14F-4D97-AF65-F5344CB8AC3E}">
        <p14:creationId xmlns:p14="http://schemas.microsoft.com/office/powerpoint/2010/main" val="20033161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152400" y="1371600"/>
            <a:ext cx="8763000" cy="5410200"/>
          </a:xfrm>
        </p:spPr>
        <p:txBody>
          <a:bodyPr>
            <a:normAutofit/>
          </a:bodyPr>
          <a:lstStyle/>
          <a:p>
            <a:r>
              <a:rPr lang="en-US" sz="2000" dirty="0"/>
              <a:t>Shared task series in Nature Language Processing often represent a community-wide trend and hot topics which are not fully explored in the past. </a:t>
            </a:r>
          </a:p>
          <a:p>
            <a:endParaRPr lang="en-US" sz="2000" dirty="0"/>
          </a:p>
          <a:p>
            <a:r>
              <a:rPr lang="en-US" sz="2000" dirty="0"/>
              <a:t>Many competitions and shared tasks, e.g., </a:t>
            </a:r>
          </a:p>
          <a:p>
            <a:pPr lvl="2"/>
            <a:r>
              <a:rPr lang="en-US" sz="2000" dirty="0"/>
              <a:t>Conference on Nature Language Learning (</a:t>
            </a:r>
            <a:r>
              <a:rPr lang="en-US" sz="2000" dirty="0" err="1"/>
              <a:t>CoNLL</a:t>
            </a:r>
            <a:r>
              <a:rPr lang="en-US" sz="2000" dirty="0"/>
              <a:t>) Shared Tasks</a:t>
            </a:r>
          </a:p>
          <a:p>
            <a:pPr lvl="2"/>
            <a:r>
              <a:rPr lang="en-US" sz="2000" dirty="0"/>
              <a:t>Joint Conference on Lexical and Computational Semantics (*SEM) Shared Tasks</a:t>
            </a:r>
          </a:p>
          <a:p>
            <a:pPr lvl="2"/>
            <a:r>
              <a:rPr lang="en-US" sz="2000" b="1" dirty="0" err="1"/>
              <a:t>BioNLP</a:t>
            </a:r>
            <a:endParaRPr lang="en-US" sz="2000" b="1" dirty="0"/>
          </a:p>
          <a:p>
            <a:pPr lvl="2"/>
            <a:r>
              <a:rPr lang="en-US" sz="2000" b="1" dirty="0"/>
              <a:t>i2b2 Challenge</a:t>
            </a:r>
          </a:p>
        </p:txBody>
      </p:sp>
      <p:sp>
        <p:nvSpPr>
          <p:cNvPr id="4" name="Slide Number Placeholder 3"/>
          <p:cNvSpPr>
            <a:spLocks noGrp="1"/>
          </p:cNvSpPr>
          <p:nvPr>
            <p:ph type="sldNum" sz="quarter" idx="12"/>
          </p:nvPr>
        </p:nvSpPr>
        <p:spPr/>
        <p:txBody>
          <a:bodyPr/>
          <a:lstStyle/>
          <a:p>
            <a:fld id="{6FF13B1A-A1C9-435C-BDB7-2D9126F32CFE}" type="slidenum">
              <a:rPr lang="en-US" smtClean="0"/>
              <a:pPr/>
              <a:t>32</a:t>
            </a:fld>
            <a:endParaRPr lang="en-US"/>
          </a:p>
        </p:txBody>
      </p:sp>
    </p:spTree>
    <p:extLst>
      <p:ext uri="{BB962C8B-B14F-4D97-AF65-F5344CB8AC3E}">
        <p14:creationId xmlns:p14="http://schemas.microsoft.com/office/powerpoint/2010/main" val="18020472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BioNLP</a:t>
            </a:r>
            <a:endParaRPr lang="en-US" dirty="0"/>
          </a:p>
        </p:txBody>
      </p:sp>
      <p:sp>
        <p:nvSpPr>
          <p:cNvPr id="3" name="Content Placeholder 2"/>
          <p:cNvSpPr>
            <a:spLocks noGrp="1"/>
          </p:cNvSpPr>
          <p:nvPr>
            <p:ph idx="1"/>
          </p:nvPr>
        </p:nvSpPr>
        <p:spPr>
          <a:xfrm>
            <a:off x="228600" y="1600200"/>
            <a:ext cx="8229600" cy="4525963"/>
          </a:xfrm>
        </p:spPr>
        <p:txBody>
          <a:bodyPr>
            <a:normAutofit lnSpcReduction="10000"/>
          </a:bodyPr>
          <a:lstStyle/>
          <a:p>
            <a:r>
              <a:rPr lang="en-US" sz="2800" dirty="0"/>
              <a:t>Overview</a:t>
            </a:r>
          </a:p>
          <a:p>
            <a:pPr lvl="1"/>
            <a:r>
              <a:rPr lang="en-US" sz="2400" dirty="0" err="1"/>
              <a:t>BioNLP</a:t>
            </a:r>
            <a:r>
              <a:rPr lang="en-US" sz="2400" dirty="0"/>
              <a:t> shared tasks are organized by the ACL’s (Association for Computational Linguistics) special Interest Group for biomedical natural language processing.</a:t>
            </a:r>
          </a:p>
          <a:p>
            <a:pPr lvl="1"/>
            <a:endParaRPr lang="en-US" sz="2400" dirty="0"/>
          </a:p>
          <a:p>
            <a:pPr lvl="1"/>
            <a:r>
              <a:rPr lang="en-US" sz="2400" dirty="0" err="1"/>
              <a:t>BioNLP</a:t>
            </a:r>
            <a:r>
              <a:rPr lang="en-US" sz="2400" dirty="0"/>
              <a:t> 2013 was the twelfth workshop on biomedical natural language processing and held in conjunction with the annual ACL or NAACL meeting. </a:t>
            </a:r>
          </a:p>
          <a:p>
            <a:pPr lvl="1"/>
            <a:endParaRPr lang="en-US" sz="2400" dirty="0"/>
          </a:p>
          <a:p>
            <a:pPr lvl="1"/>
            <a:r>
              <a:rPr lang="en-US" sz="2400" dirty="0" err="1"/>
              <a:t>BioNLP</a:t>
            </a:r>
            <a:r>
              <a:rPr lang="en-US" sz="2400" dirty="0"/>
              <a:t> shared tasks are bi-annual event  held with the </a:t>
            </a:r>
            <a:r>
              <a:rPr lang="en-US" sz="2400" dirty="0" err="1"/>
              <a:t>BioNLP</a:t>
            </a:r>
            <a:r>
              <a:rPr lang="en-US" sz="2400" dirty="0"/>
              <a:t> workshop since 2009. </a:t>
            </a:r>
          </a:p>
        </p:txBody>
      </p:sp>
      <p:sp>
        <p:nvSpPr>
          <p:cNvPr id="4" name="Slide Number Placeholder 3"/>
          <p:cNvSpPr>
            <a:spLocks noGrp="1"/>
          </p:cNvSpPr>
          <p:nvPr>
            <p:ph type="sldNum" sz="quarter" idx="12"/>
          </p:nvPr>
        </p:nvSpPr>
        <p:spPr/>
        <p:txBody>
          <a:bodyPr/>
          <a:lstStyle/>
          <a:p>
            <a:fld id="{8B8A6D28-8101-4277-BD3B-09002AC06C4B}" type="slidenum">
              <a:rPr lang="en-US" smtClean="0"/>
              <a:pPr/>
              <a:t>33</a:t>
            </a:fld>
            <a:endParaRPr lang="en-US"/>
          </a:p>
        </p:txBody>
      </p:sp>
    </p:spTree>
    <p:extLst>
      <p:ext uri="{BB962C8B-B14F-4D97-AF65-F5344CB8AC3E}">
        <p14:creationId xmlns:p14="http://schemas.microsoft.com/office/powerpoint/2010/main" val="34699905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i2b2 Challenges</a:t>
            </a:r>
          </a:p>
        </p:txBody>
      </p:sp>
      <p:sp>
        <p:nvSpPr>
          <p:cNvPr id="3" name="Content Placeholder 2"/>
          <p:cNvSpPr>
            <a:spLocks noGrp="1"/>
          </p:cNvSpPr>
          <p:nvPr>
            <p:ph idx="1"/>
          </p:nvPr>
        </p:nvSpPr>
        <p:spPr>
          <a:xfrm>
            <a:off x="228600" y="1600200"/>
            <a:ext cx="8610600" cy="4800600"/>
          </a:xfrm>
        </p:spPr>
        <p:txBody>
          <a:bodyPr>
            <a:normAutofit/>
          </a:bodyPr>
          <a:lstStyle/>
          <a:p>
            <a:r>
              <a:rPr lang="en-US" sz="2400" dirty="0"/>
              <a:t>Informatics for Integrating Biology and the Bedside (i2b2) is an NIH funded National Center for Biomedical Computing (NCBC). </a:t>
            </a:r>
          </a:p>
          <a:p>
            <a:endParaRPr lang="en-US" sz="2400" dirty="0"/>
          </a:p>
          <a:p>
            <a:r>
              <a:rPr lang="en-US" sz="2400" dirty="0"/>
              <a:t>I2b2 center organizes data challenges to motivate the development of scalable computational frameworks to address the bottleneck limiting the translation of genomic findings and hypotheses in model systems relevant to human health. </a:t>
            </a:r>
          </a:p>
          <a:p>
            <a:endParaRPr lang="en-US" sz="2400" dirty="0"/>
          </a:p>
          <a:p>
            <a:r>
              <a:rPr lang="en-US" sz="2400" dirty="0"/>
              <a:t>I2b2 challenge workshops are held in conjunction with </a:t>
            </a:r>
            <a:r>
              <a:rPr lang="en-US" sz="2400" b="1" dirty="0"/>
              <a:t>Annual Meeting of American Medical Informatics Association</a:t>
            </a:r>
            <a:r>
              <a:rPr lang="en-US" sz="2400" dirty="0"/>
              <a:t>. </a:t>
            </a:r>
          </a:p>
        </p:txBody>
      </p:sp>
      <p:sp>
        <p:nvSpPr>
          <p:cNvPr id="4" name="Slide Number Placeholder 3"/>
          <p:cNvSpPr>
            <a:spLocks noGrp="1"/>
          </p:cNvSpPr>
          <p:nvPr>
            <p:ph type="sldNum" sz="quarter" idx="12"/>
          </p:nvPr>
        </p:nvSpPr>
        <p:spPr/>
        <p:txBody>
          <a:bodyPr/>
          <a:lstStyle/>
          <a:p>
            <a:fld id="{8B8A6D28-8101-4277-BD3B-09002AC06C4B}" type="slidenum">
              <a:rPr lang="en-US" smtClean="0"/>
              <a:pPr/>
              <a:t>34</a:t>
            </a:fld>
            <a:endParaRPr lang="en-US"/>
          </a:p>
        </p:txBody>
      </p:sp>
    </p:spTree>
    <p:extLst>
      <p:ext uri="{BB962C8B-B14F-4D97-AF65-F5344CB8AC3E}">
        <p14:creationId xmlns:p14="http://schemas.microsoft.com/office/powerpoint/2010/main" val="10433634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Previous i2b2 Challenges</a:t>
            </a:r>
          </a:p>
        </p:txBody>
      </p:sp>
      <p:graphicFrame>
        <p:nvGraphicFramePr>
          <p:cNvPr id="5" name="Content Placeholder 4"/>
          <p:cNvGraphicFramePr>
            <a:graphicFrameLocks noGrp="1"/>
          </p:cNvGraphicFramePr>
          <p:nvPr>
            <p:ph idx="1"/>
          </p:nvPr>
        </p:nvGraphicFramePr>
        <p:xfrm>
          <a:off x="304800" y="1828800"/>
          <a:ext cx="8534400" cy="3962399"/>
        </p:xfrm>
        <a:graphic>
          <a:graphicData uri="http://schemas.openxmlformats.org/drawingml/2006/table">
            <a:tbl>
              <a:tblPr/>
              <a:tblGrid>
                <a:gridCol w="807194">
                  <a:extLst>
                    <a:ext uri="{9D8B030D-6E8A-4147-A177-3AD203B41FA5}">
                      <a16:colId xmlns:a16="http://schemas.microsoft.com/office/drawing/2014/main" val="20000"/>
                    </a:ext>
                  </a:extLst>
                </a:gridCol>
                <a:gridCol w="3468414">
                  <a:extLst>
                    <a:ext uri="{9D8B030D-6E8A-4147-A177-3AD203B41FA5}">
                      <a16:colId xmlns:a16="http://schemas.microsoft.com/office/drawing/2014/main" val="20001"/>
                    </a:ext>
                  </a:extLst>
                </a:gridCol>
                <a:gridCol w="2005374">
                  <a:extLst>
                    <a:ext uri="{9D8B030D-6E8A-4147-A177-3AD203B41FA5}">
                      <a16:colId xmlns:a16="http://schemas.microsoft.com/office/drawing/2014/main" val="20002"/>
                    </a:ext>
                  </a:extLst>
                </a:gridCol>
                <a:gridCol w="1227609">
                  <a:extLst>
                    <a:ext uri="{9D8B030D-6E8A-4147-A177-3AD203B41FA5}">
                      <a16:colId xmlns:a16="http://schemas.microsoft.com/office/drawing/2014/main" val="20003"/>
                    </a:ext>
                  </a:extLst>
                </a:gridCol>
                <a:gridCol w="1025809">
                  <a:extLst>
                    <a:ext uri="{9D8B030D-6E8A-4147-A177-3AD203B41FA5}">
                      <a16:colId xmlns:a16="http://schemas.microsoft.com/office/drawing/2014/main" val="20004"/>
                    </a:ext>
                  </a:extLst>
                </a:gridCol>
              </a:tblGrid>
              <a:tr h="566057">
                <a:tc>
                  <a:txBody>
                    <a:bodyPr/>
                    <a:lstStyle/>
                    <a:p>
                      <a:pPr algn="ctr" fontAlgn="b"/>
                      <a:r>
                        <a:rPr lang="en-US" sz="1600" b="1" i="0" u="none" strike="noStrike" dirty="0">
                          <a:solidFill>
                            <a:srgbClr val="000000"/>
                          </a:solidFill>
                          <a:latin typeface="Calibri"/>
                        </a:rPr>
                        <a:t>Year</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1" i="0" u="none" strike="noStrike" dirty="0">
                          <a:solidFill>
                            <a:srgbClr val="000000"/>
                          </a:solidFill>
                          <a:latin typeface="Calibri"/>
                        </a:rPr>
                        <a:t>Task</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1" i="0" u="none" strike="noStrike">
                          <a:solidFill>
                            <a:srgbClr val="000000"/>
                          </a:solidFill>
                          <a:latin typeface="Calibri"/>
                        </a:rPr>
                        <a:t>Data </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1" i="0" u="none" strike="noStrike">
                          <a:solidFill>
                            <a:srgbClr val="000000"/>
                          </a:solidFill>
                          <a:latin typeface="Calibri"/>
                        </a:rPr>
                        <a:t>Release Date</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1" i="0" u="none" strike="noStrike" dirty="0">
                          <a:solidFill>
                            <a:srgbClr val="000000"/>
                          </a:solidFill>
                          <a:latin typeface="Calibri"/>
                        </a:rPr>
                        <a:t>End Date</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566057">
                <a:tc>
                  <a:txBody>
                    <a:bodyPr/>
                    <a:lstStyle/>
                    <a:p>
                      <a:pPr algn="l" fontAlgn="b"/>
                      <a:r>
                        <a:rPr lang="en-US" sz="1600" b="0" i="0" u="none" strike="noStrike" dirty="0">
                          <a:solidFill>
                            <a:srgbClr val="000000"/>
                          </a:solidFill>
                          <a:latin typeface="Calibri"/>
                        </a:rPr>
                        <a:t>2012</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Temporal relation extraction</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EHR</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Jun. 2012</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Sept. 2012</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66057">
                <a:tc>
                  <a:txBody>
                    <a:bodyPr/>
                    <a:lstStyle/>
                    <a:p>
                      <a:pPr algn="l" fontAlgn="b"/>
                      <a:r>
                        <a:rPr lang="en-US" sz="1600" b="0" i="0" u="none" strike="noStrike" dirty="0">
                          <a:solidFill>
                            <a:srgbClr val="000000"/>
                          </a:solidFill>
                          <a:latin typeface="Calibri"/>
                        </a:rPr>
                        <a:t>2011</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Co-reference resolution</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EHR</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Jun. 2011</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Sept. 2011</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66057">
                <a:tc>
                  <a:txBody>
                    <a:bodyPr/>
                    <a:lstStyle/>
                    <a:p>
                      <a:pPr algn="l" fontAlgn="b"/>
                      <a:r>
                        <a:rPr lang="en-US" sz="1600" b="0" i="0" u="none" strike="noStrike" dirty="0">
                          <a:solidFill>
                            <a:srgbClr val="000000"/>
                          </a:solidFill>
                          <a:latin typeface="Calibri"/>
                        </a:rPr>
                        <a:t>2010</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Relation extraction on medical problems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Discharge summaries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Apr. 2010</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Sept. 2010</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66057">
                <a:tc>
                  <a:txBody>
                    <a:bodyPr/>
                    <a:lstStyle/>
                    <a:p>
                      <a:pPr algn="l" fontAlgn="b"/>
                      <a:r>
                        <a:rPr lang="en-US" sz="1600" b="0" i="0" u="none" strike="noStrike" dirty="0">
                          <a:solidFill>
                            <a:srgbClr val="000000"/>
                          </a:solidFill>
                          <a:latin typeface="Calibri"/>
                        </a:rPr>
                        <a:t>2009</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Medication extraction</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Narrative patient records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Jun. 2009</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Sept. 2009</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66057">
                <a:tc>
                  <a:txBody>
                    <a:bodyPr/>
                    <a:lstStyle/>
                    <a:p>
                      <a:pPr algn="l" fontAlgn="b"/>
                      <a:r>
                        <a:rPr lang="en-US" sz="1600" b="0" i="0" u="none" strike="noStrike" dirty="0">
                          <a:solidFill>
                            <a:srgbClr val="000000"/>
                          </a:solidFill>
                          <a:latin typeface="Calibri"/>
                        </a:rPr>
                        <a:t>2008</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Recognizing Obesity and co-morbidities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Discharge summaries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Mar. 2008</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Sept. 2008</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566057">
                <a:tc>
                  <a:txBody>
                    <a:bodyPr/>
                    <a:lstStyle/>
                    <a:p>
                      <a:pPr algn="l" fontAlgn="b"/>
                      <a:r>
                        <a:rPr lang="en-US" sz="1600" b="0" i="0" u="none" strike="noStrike" dirty="0">
                          <a:solidFill>
                            <a:srgbClr val="000000"/>
                          </a:solidFill>
                          <a:latin typeface="Calibri"/>
                        </a:rPr>
                        <a:t>2006</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 De-identified discharge summaries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Discharge summaries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Jun. 2006</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rPr>
                        <a:t>Sept. 2006</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4" name="Slide Number Placeholder 3"/>
          <p:cNvSpPr>
            <a:spLocks noGrp="1"/>
          </p:cNvSpPr>
          <p:nvPr>
            <p:ph type="sldNum" sz="quarter" idx="12"/>
          </p:nvPr>
        </p:nvSpPr>
        <p:spPr/>
        <p:txBody>
          <a:bodyPr/>
          <a:lstStyle/>
          <a:p>
            <a:fld id="{8B8A6D28-8101-4277-BD3B-09002AC06C4B}" type="slidenum">
              <a:rPr lang="en-US" smtClean="0"/>
              <a:pPr/>
              <a:t>35</a:t>
            </a:fld>
            <a:endParaRPr lang="en-US"/>
          </a:p>
        </p:txBody>
      </p:sp>
    </p:spTree>
    <p:extLst>
      <p:ext uri="{BB962C8B-B14F-4D97-AF65-F5344CB8AC3E}">
        <p14:creationId xmlns:p14="http://schemas.microsoft.com/office/powerpoint/2010/main" val="1502357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22313" y="4406900"/>
            <a:ext cx="7772400" cy="1362075"/>
          </a:xfrm>
        </p:spPr>
        <p:txBody>
          <a:bodyPr/>
          <a:lstStyle/>
          <a:p>
            <a:r>
              <a:rPr lang="en-US" dirty="0"/>
              <a:t>TOPIC MODELING</a:t>
            </a:r>
          </a:p>
        </p:txBody>
      </p:sp>
      <p:sp>
        <p:nvSpPr>
          <p:cNvPr id="6" name="Text Placeholder 5"/>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8B8A6D28-8101-4277-BD3B-09002AC06C4B}" type="slidenum">
              <a:rPr lang="en-US" smtClean="0"/>
              <a:pPr/>
              <a:t>36</a:t>
            </a:fld>
            <a:endParaRPr lang="en-US"/>
          </a:p>
        </p:txBody>
      </p:sp>
    </p:spTree>
    <p:extLst>
      <p:ext uri="{BB962C8B-B14F-4D97-AF65-F5344CB8AC3E}">
        <p14:creationId xmlns:p14="http://schemas.microsoft.com/office/powerpoint/2010/main" val="17361081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 Modeling</a:t>
            </a:r>
          </a:p>
        </p:txBody>
      </p:sp>
      <p:sp>
        <p:nvSpPr>
          <p:cNvPr id="3" name="Content Placeholder 2"/>
          <p:cNvSpPr>
            <a:spLocks noGrp="1"/>
          </p:cNvSpPr>
          <p:nvPr>
            <p:ph idx="1"/>
          </p:nvPr>
        </p:nvSpPr>
        <p:spPr>
          <a:xfrm>
            <a:off x="228600" y="1447800"/>
            <a:ext cx="8763000" cy="5105400"/>
          </a:xfrm>
        </p:spPr>
        <p:txBody>
          <a:bodyPr>
            <a:noAutofit/>
          </a:bodyPr>
          <a:lstStyle/>
          <a:p>
            <a:r>
              <a:rPr lang="en-US" sz="2000" dirty="0"/>
              <a:t>Topic models are a suite of algorithms for discovering the main themes that pervade a large and otherwise unstructured collection of documents. </a:t>
            </a:r>
          </a:p>
          <a:p>
            <a:endParaRPr lang="en-US" sz="2000" dirty="0"/>
          </a:p>
          <a:p>
            <a:r>
              <a:rPr lang="en-US" sz="2000" dirty="0"/>
              <a:t>Topic Modeling algorithms include Latent Semantic Analysis (LSA), Probability Latent Semantic Indexing (PLSI), and Latent </a:t>
            </a:r>
            <a:r>
              <a:rPr lang="en-US" sz="2000" dirty="0" err="1"/>
              <a:t>Dirichlet</a:t>
            </a:r>
            <a:r>
              <a:rPr lang="en-US" sz="2000" dirty="0"/>
              <a:t> Allocation (LDA). </a:t>
            </a:r>
          </a:p>
          <a:p>
            <a:pPr lvl="1"/>
            <a:r>
              <a:rPr lang="en-US" sz="1800" dirty="0"/>
              <a:t>Among them</a:t>
            </a:r>
            <a:r>
              <a:rPr lang="en-US" sz="1800" b="1" dirty="0"/>
              <a:t>, Latent </a:t>
            </a:r>
            <a:r>
              <a:rPr lang="en-US" sz="1800" b="1" dirty="0" err="1"/>
              <a:t>Dirichlet</a:t>
            </a:r>
            <a:r>
              <a:rPr lang="en-US" sz="1800" b="1" dirty="0"/>
              <a:t> Allocation </a:t>
            </a:r>
            <a:r>
              <a:rPr lang="en-US" sz="1800" dirty="0"/>
              <a:t>(</a:t>
            </a:r>
            <a:r>
              <a:rPr lang="en-US" sz="1800" b="1" dirty="0"/>
              <a:t>LDA</a:t>
            </a:r>
            <a:r>
              <a:rPr lang="en-US" sz="1800" dirty="0"/>
              <a:t>) is the most commonly used nowadays.</a:t>
            </a:r>
          </a:p>
          <a:p>
            <a:endParaRPr lang="en-US" sz="2000" dirty="0"/>
          </a:p>
          <a:p>
            <a:r>
              <a:rPr lang="en-US" sz="2000" dirty="0"/>
              <a:t>Topic modeling algorithms can be applied to massive collections of documents. </a:t>
            </a:r>
          </a:p>
          <a:p>
            <a:pPr lvl="1"/>
            <a:r>
              <a:rPr lang="en-US" sz="1800" dirty="0"/>
              <a:t>Recent advances in this field allow us to analyze streaming collections, like you might find from a Web API.</a:t>
            </a:r>
          </a:p>
          <a:p>
            <a:endParaRPr lang="en-US" sz="2000" dirty="0"/>
          </a:p>
          <a:p>
            <a:r>
              <a:rPr lang="en-US" sz="2000" dirty="0"/>
              <a:t>Topic modeling algorithms can be adapted to many kinds of data. </a:t>
            </a:r>
          </a:p>
          <a:p>
            <a:pPr lvl="1"/>
            <a:r>
              <a:rPr lang="en-US" sz="1800" dirty="0"/>
              <a:t>They have been used to find patterns in genetic data, images, and social networks. </a:t>
            </a:r>
          </a:p>
        </p:txBody>
      </p:sp>
      <p:sp>
        <p:nvSpPr>
          <p:cNvPr id="4" name="Slide Number Placeholder 3"/>
          <p:cNvSpPr>
            <a:spLocks noGrp="1"/>
          </p:cNvSpPr>
          <p:nvPr>
            <p:ph type="sldNum" sz="quarter" idx="12"/>
          </p:nvPr>
        </p:nvSpPr>
        <p:spPr/>
        <p:txBody>
          <a:bodyPr/>
          <a:lstStyle/>
          <a:p>
            <a:fld id="{8B8A6D28-8101-4277-BD3B-09002AC06C4B}" type="slidenum">
              <a:rPr lang="en-US" smtClean="0"/>
              <a:pPr/>
              <a:t>37</a:t>
            </a:fld>
            <a:endParaRPr lang="en-US"/>
          </a:p>
        </p:txBody>
      </p:sp>
    </p:spTree>
    <p:extLst>
      <p:ext uri="{BB962C8B-B14F-4D97-AF65-F5344CB8AC3E}">
        <p14:creationId xmlns:p14="http://schemas.microsoft.com/office/powerpoint/2010/main" val="2218764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a:t>Topic Modeling - LDA </a:t>
            </a:r>
          </a:p>
        </p:txBody>
      </p:sp>
      <p:sp>
        <p:nvSpPr>
          <p:cNvPr id="4" name="Slide Number Placeholder 3"/>
          <p:cNvSpPr>
            <a:spLocks noGrp="1"/>
          </p:cNvSpPr>
          <p:nvPr>
            <p:ph type="sldNum" sz="quarter" idx="12"/>
          </p:nvPr>
        </p:nvSpPr>
        <p:spPr/>
        <p:txBody>
          <a:bodyPr/>
          <a:lstStyle/>
          <a:p>
            <a:fld id="{8B8A6D28-8101-4277-BD3B-09002AC06C4B}" type="slidenum">
              <a:rPr lang="en-US" smtClean="0"/>
              <a:pPr/>
              <a:t>38</a:t>
            </a:fld>
            <a:endParaRPr lang="en-US"/>
          </a:p>
        </p:txBody>
      </p:sp>
      <p:grpSp>
        <p:nvGrpSpPr>
          <p:cNvPr id="7" name="Group 6"/>
          <p:cNvGrpSpPr/>
          <p:nvPr/>
        </p:nvGrpSpPr>
        <p:grpSpPr>
          <a:xfrm>
            <a:off x="152400" y="1143000"/>
            <a:ext cx="8839200" cy="5715000"/>
            <a:chOff x="152400" y="1143000"/>
            <a:chExt cx="8839200" cy="5715000"/>
          </a:xfrm>
        </p:grpSpPr>
        <p:pic>
          <p:nvPicPr>
            <p:cNvPr id="24578" name="Picture 2"/>
            <p:cNvPicPr>
              <a:picLocks noChangeAspect="1" noChangeArrowheads="1"/>
            </p:cNvPicPr>
            <p:nvPr/>
          </p:nvPicPr>
          <p:blipFill>
            <a:blip r:embed="rId2" cstate="print"/>
            <a:srcRect/>
            <a:stretch>
              <a:fillRect/>
            </a:stretch>
          </p:blipFill>
          <p:spPr bwMode="auto">
            <a:xfrm>
              <a:off x="152400" y="1981200"/>
              <a:ext cx="8839200" cy="4876800"/>
            </a:xfrm>
            <a:prstGeom prst="rect">
              <a:avLst/>
            </a:prstGeom>
            <a:noFill/>
            <a:ln w="9525">
              <a:solidFill>
                <a:schemeClr val="accent1"/>
              </a:solidFill>
              <a:miter lim="800000"/>
              <a:headEnd/>
              <a:tailEnd/>
            </a:ln>
          </p:spPr>
        </p:pic>
        <p:sp>
          <p:nvSpPr>
            <p:cNvPr id="6" name="TextBox 5"/>
            <p:cNvSpPr txBox="1"/>
            <p:nvPr/>
          </p:nvSpPr>
          <p:spPr>
            <a:xfrm>
              <a:off x="152400" y="1143000"/>
              <a:ext cx="8839200" cy="954107"/>
            </a:xfrm>
            <a:prstGeom prst="rect">
              <a:avLst/>
            </a:prstGeom>
            <a:solidFill>
              <a:schemeClr val="bg2">
                <a:lumMod val="90000"/>
              </a:schemeClr>
            </a:solidFill>
            <a:ln>
              <a:solidFill>
                <a:schemeClr val="accent1"/>
              </a:solidFill>
            </a:ln>
          </p:spPr>
          <p:txBody>
            <a:bodyPr wrap="square" rtlCol="0">
              <a:spAutoFit/>
            </a:bodyPr>
            <a:lstStyle/>
            <a:p>
              <a:r>
                <a:rPr lang="en-US" sz="1400" dirty="0"/>
                <a:t>The figure below shows the intuitions behind </a:t>
              </a:r>
              <a:r>
                <a:rPr lang="en-US" sz="1400" b="1" dirty="0"/>
                <a:t>latent </a:t>
              </a:r>
              <a:r>
                <a:rPr lang="en-US" sz="1400" b="1" dirty="0" err="1"/>
                <a:t>Dirichlet</a:t>
              </a:r>
              <a:r>
                <a:rPr lang="en-US" sz="1400" b="1" dirty="0"/>
                <a:t> allocation. </a:t>
              </a:r>
              <a:r>
                <a:rPr lang="en-US" sz="1400" dirty="0"/>
                <a:t>We assume that some number of “topics”, which are distributions over words, exist for the whole collection (far left). Each document is assumed to be generated as follows. First choose a distribution over the topics (the histogram at right); then, for each word, choose a topic assignment (the colored coins) and choose the word from the corresponding topic .</a:t>
              </a:r>
            </a:p>
          </p:txBody>
        </p:sp>
      </p:grpSp>
    </p:spTree>
    <p:extLst>
      <p:ext uri="{BB962C8B-B14F-4D97-AF65-F5344CB8AC3E}">
        <p14:creationId xmlns:p14="http://schemas.microsoft.com/office/powerpoint/2010/main" val="12521260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 Modeling - LDA</a:t>
            </a:r>
          </a:p>
        </p:txBody>
      </p:sp>
      <p:sp>
        <p:nvSpPr>
          <p:cNvPr id="4" name="Slide Number Placeholder 3"/>
          <p:cNvSpPr>
            <a:spLocks noGrp="1"/>
          </p:cNvSpPr>
          <p:nvPr>
            <p:ph type="sldNum" sz="quarter" idx="12"/>
          </p:nvPr>
        </p:nvSpPr>
        <p:spPr/>
        <p:txBody>
          <a:bodyPr/>
          <a:lstStyle/>
          <a:p>
            <a:fld id="{8B8A6D28-8101-4277-BD3B-09002AC06C4B}" type="slidenum">
              <a:rPr lang="en-US" smtClean="0"/>
              <a:pPr/>
              <a:t>39</a:t>
            </a:fld>
            <a:endParaRPr lang="en-US"/>
          </a:p>
        </p:txBody>
      </p:sp>
      <p:grpSp>
        <p:nvGrpSpPr>
          <p:cNvPr id="7" name="Group 6"/>
          <p:cNvGrpSpPr/>
          <p:nvPr/>
        </p:nvGrpSpPr>
        <p:grpSpPr>
          <a:xfrm>
            <a:off x="152400" y="1447800"/>
            <a:ext cx="8839200" cy="5035311"/>
            <a:chOff x="152400" y="1607403"/>
            <a:chExt cx="8839200" cy="5035311"/>
          </a:xfrm>
        </p:grpSpPr>
        <p:pic>
          <p:nvPicPr>
            <p:cNvPr id="25602" name="Picture 2"/>
            <p:cNvPicPr>
              <a:picLocks noChangeAspect="1" noChangeArrowheads="1"/>
            </p:cNvPicPr>
            <p:nvPr/>
          </p:nvPicPr>
          <p:blipFill>
            <a:blip r:embed="rId2" cstate="print"/>
            <a:srcRect/>
            <a:stretch>
              <a:fillRect/>
            </a:stretch>
          </p:blipFill>
          <p:spPr bwMode="auto">
            <a:xfrm>
              <a:off x="187806" y="2438400"/>
              <a:ext cx="8803794" cy="4204314"/>
            </a:xfrm>
            <a:prstGeom prst="rect">
              <a:avLst/>
            </a:prstGeom>
            <a:noFill/>
            <a:ln w="9525">
              <a:solidFill>
                <a:schemeClr val="accent1"/>
              </a:solidFill>
              <a:miter lim="800000"/>
              <a:headEnd/>
              <a:tailEnd/>
            </a:ln>
          </p:spPr>
        </p:pic>
        <p:sp>
          <p:nvSpPr>
            <p:cNvPr id="6" name="TextBox 5"/>
            <p:cNvSpPr txBox="1"/>
            <p:nvPr/>
          </p:nvSpPr>
          <p:spPr>
            <a:xfrm>
              <a:off x="152400" y="1607403"/>
              <a:ext cx="8839200" cy="830997"/>
            </a:xfrm>
            <a:prstGeom prst="rect">
              <a:avLst/>
            </a:prstGeom>
            <a:solidFill>
              <a:schemeClr val="bg2">
                <a:lumMod val="90000"/>
              </a:schemeClr>
            </a:solidFill>
            <a:ln>
              <a:solidFill>
                <a:schemeClr val="accent1"/>
              </a:solidFill>
            </a:ln>
          </p:spPr>
          <p:txBody>
            <a:bodyPr wrap="square" rtlCol="0">
              <a:spAutoFit/>
            </a:bodyPr>
            <a:lstStyle/>
            <a:p>
              <a:r>
                <a:rPr lang="en-US" sz="1600" dirty="0"/>
                <a:t>The figure below show real inference with LDA. 100-topic LDA model is fitted to 17,000 articles from journal </a:t>
              </a:r>
              <a:r>
                <a:rPr lang="en-US" sz="1600" i="1" dirty="0"/>
                <a:t>Science</a:t>
              </a:r>
              <a:r>
                <a:rPr lang="en-US" sz="1600" dirty="0"/>
                <a:t>. At left are the inferred topic proportions for the example article in previous figure. At right are the top 15 most frequent words from the most frequent topics found in this article. </a:t>
              </a:r>
            </a:p>
          </p:txBody>
        </p:sp>
      </p:grpSp>
    </p:spTree>
    <p:extLst>
      <p:ext uri="{BB962C8B-B14F-4D97-AF65-F5344CB8AC3E}">
        <p14:creationId xmlns:p14="http://schemas.microsoft.com/office/powerpoint/2010/main" val="3030773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0" y="3230562"/>
            <a:ext cx="7772400" cy="1362075"/>
          </a:xfrm>
        </p:spPr>
        <p:txBody>
          <a:bodyPr/>
          <a:lstStyle/>
          <a:p>
            <a:r>
              <a:rPr lang="en-US" dirty="0"/>
              <a:t>Text mining techniques</a:t>
            </a:r>
          </a:p>
        </p:txBody>
      </p:sp>
      <p:sp>
        <p:nvSpPr>
          <p:cNvPr id="6" name="Text Placeholder 5"/>
          <p:cNvSpPr>
            <a:spLocks noGrp="1"/>
          </p:cNvSpPr>
          <p:nvPr>
            <p:ph type="body" idx="1"/>
          </p:nvPr>
        </p:nvSpPr>
        <p:spPr>
          <a:xfrm>
            <a:off x="838200" y="4343400"/>
            <a:ext cx="7772400" cy="1500187"/>
          </a:xfrm>
        </p:spPr>
        <p:txBody>
          <a:bodyPr>
            <a:noAutofit/>
          </a:bodyPr>
          <a:lstStyle/>
          <a:p>
            <a:r>
              <a:rPr lang="en-US" sz="1600" b="1" dirty="0">
                <a:solidFill>
                  <a:schemeClr val="tx1"/>
                </a:solidFill>
              </a:rPr>
              <a:t>Text Classification</a:t>
            </a:r>
          </a:p>
          <a:p>
            <a:r>
              <a:rPr lang="en-US" sz="1600" b="1" dirty="0">
                <a:solidFill>
                  <a:schemeClr val="tx1"/>
                </a:solidFill>
              </a:rPr>
              <a:t>Named Entity Recognition</a:t>
            </a:r>
          </a:p>
          <a:p>
            <a:r>
              <a:rPr lang="en-US" sz="1600" b="1" dirty="0">
                <a:solidFill>
                  <a:schemeClr val="tx1"/>
                </a:solidFill>
              </a:rPr>
              <a:t>Sentiment Analysis</a:t>
            </a:r>
          </a:p>
          <a:p>
            <a:r>
              <a:rPr lang="en-US" sz="1600" b="1" dirty="0">
                <a:solidFill>
                  <a:schemeClr val="tx1"/>
                </a:solidFill>
              </a:rPr>
              <a:t>Ontology</a:t>
            </a:r>
          </a:p>
          <a:p>
            <a:r>
              <a:rPr lang="en-US" sz="1600" b="1" dirty="0">
                <a:solidFill>
                  <a:schemeClr val="tx1"/>
                </a:solidFill>
              </a:rPr>
              <a:t>Topic Modeling</a:t>
            </a:r>
          </a:p>
          <a:p>
            <a:r>
              <a:rPr lang="en-US" sz="1600" b="1" dirty="0">
                <a:solidFill>
                  <a:schemeClr val="tx1"/>
                </a:solidFill>
              </a:rPr>
              <a:t>Word Embedding</a:t>
            </a:r>
          </a:p>
        </p:txBody>
      </p:sp>
      <p:sp>
        <p:nvSpPr>
          <p:cNvPr id="4" name="Slide Number Placeholder 3"/>
          <p:cNvSpPr>
            <a:spLocks noGrp="1"/>
          </p:cNvSpPr>
          <p:nvPr>
            <p:ph type="sldNum" sz="quarter" idx="12"/>
          </p:nvPr>
        </p:nvSpPr>
        <p:spPr/>
        <p:txBody>
          <a:bodyPr/>
          <a:lstStyle/>
          <a:p>
            <a:fld id="{8B8A6D28-8101-4277-BD3B-09002AC06C4B}" type="slidenum">
              <a:rPr lang="en-US" smtClean="0"/>
              <a:pPr/>
              <a:t>4</a:t>
            </a:fld>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28650" y="866333"/>
            <a:ext cx="7816292" cy="4351338"/>
          </a:xfrm>
        </p:spPr>
      </p:pic>
      <p:sp>
        <p:nvSpPr>
          <p:cNvPr id="2" name="Title 1"/>
          <p:cNvSpPr>
            <a:spLocks noGrp="1"/>
          </p:cNvSpPr>
          <p:nvPr>
            <p:ph type="title"/>
          </p:nvPr>
        </p:nvSpPr>
        <p:spPr>
          <a:xfrm>
            <a:off x="628650" y="-107576"/>
            <a:ext cx="7886700" cy="1325563"/>
          </a:xfrm>
        </p:spPr>
        <p:txBody>
          <a:bodyPr>
            <a:normAutofit fontScale="90000"/>
          </a:bodyPr>
          <a:lstStyle/>
          <a:p>
            <a:r>
              <a:rPr lang="en-US" dirty="0"/>
              <a:t>LDA: Probabilistic Graphical Model</a:t>
            </a:r>
          </a:p>
        </p:txBody>
      </p:sp>
      <mc:AlternateContent xmlns:mc="http://schemas.openxmlformats.org/markup-compatibility/2006" xmlns:a14="http://schemas.microsoft.com/office/drawing/2010/main">
        <mc:Choice Requires="a14">
          <p:sp>
            <p:nvSpPr>
              <p:cNvPr id="3" name="TextBox 2"/>
              <p:cNvSpPr txBox="1"/>
              <p:nvPr/>
            </p:nvSpPr>
            <p:spPr>
              <a:xfrm>
                <a:off x="217502" y="5155527"/>
                <a:ext cx="8708995" cy="1591205"/>
              </a:xfrm>
              <a:prstGeom prst="rect">
                <a:avLst/>
              </a:prstGeom>
              <a:solidFill>
                <a:schemeClr val="bg1">
                  <a:lumMod val="85000"/>
                </a:schemeClr>
              </a:solidFill>
            </p:spPr>
            <p:txBody>
              <a:bodyPr wrap="square" rtlCol="0">
                <a:spAutoFit/>
              </a:bodyPr>
              <a:lstStyle/>
              <a:p>
                <a:pPr marL="342900" indent="-342900">
                  <a:buAutoNum type="arabicPeriod"/>
                </a:pPr>
                <a:r>
                  <a:rPr lang="en-US" sz="1600" dirty="0"/>
                  <a:t>Per-document topics proportions </a:t>
                </a:r>
                <a14:m>
                  <m:oMath xmlns:m="http://schemas.openxmlformats.org/officeDocument/2006/math">
                    <m:sSub>
                      <m:sSubPr>
                        <m:ctrlPr>
                          <a:rPr lang="en-US" sz="1600" i="1" smtClean="0">
                            <a:latin typeface="Cambria Math" panose="02040503050406030204" pitchFamily="18" charset="0"/>
                          </a:rPr>
                        </m:ctrlPr>
                      </m:sSubPr>
                      <m:e>
                        <m:r>
                          <a:rPr lang="en-US" sz="1600" i="1" smtClean="0">
                            <a:latin typeface="Cambria Math" panose="02040503050406030204" pitchFamily="18" charset="0"/>
                            <a:ea typeface="Cambria Math" panose="02040503050406030204" pitchFamily="18" charset="0"/>
                          </a:rPr>
                          <m:t>𝜃</m:t>
                        </m:r>
                      </m:e>
                      <m:sub>
                        <m:r>
                          <a:rPr lang="en-US" sz="1600" b="0" i="1" smtClean="0">
                            <a:latin typeface="Cambria Math" panose="02040503050406030204" pitchFamily="18" charset="0"/>
                          </a:rPr>
                          <m:t>𝑑</m:t>
                        </m:r>
                      </m:sub>
                    </m:sSub>
                  </m:oMath>
                </a14:m>
                <a:r>
                  <a:rPr lang="en-US" sz="1600" dirty="0"/>
                  <a:t> is a multinomial distribution, which is generated from </a:t>
                </a:r>
                <a:r>
                  <a:rPr lang="en-US" sz="1600" dirty="0" err="1"/>
                  <a:t>Dirichlet</a:t>
                </a:r>
                <a:r>
                  <a:rPr lang="en-US" sz="1600" dirty="0"/>
                  <a:t> distribution parameterized by </a:t>
                </a:r>
                <a14:m>
                  <m:oMath xmlns:m="http://schemas.openxmlformats.org/officeDocument/2006/math">
                    <m:r>
                      <a:rPr lang="en-US" sz="1600" i="1" smtClean="0">
                        <a:latin typeface="Cambria Math" panose="02040503050406030204" pitchFamily="18" charset="0"/>
                        <a:ea typeface="Cambria Math" panose="02040503050406030204" pitchFamily="18" charset="0"/>
                      </a:rPr>
                      <m:t>𝛼</m:t>
                    </m:r>
                  </m:oMath>
                </a14:m>
                <a:r>
                  <a:rPr lang="en-US" sz="1600" dirty="0"/>
                  <a:t>.</a:t>
                </a:r>
              </a:p>
              <a:p>
                <a:pPr marL="342900" indent="-342900">
                  <a:buAutoNum type="arabicPeriod"/>
                </a:pPr>
                <a:r>
                  <a:rPr lang="en-US" sz="1600" dirty="0" err="1"/>
                  <a:t>Smilarly</a:t>
                </a:r>
                <a:r>
                  <a:rPr lang="en-US" sz="1600" dirty="0"/>
                  <a:t>, topics </a:t>
                </a:r>
                <a14:m>
                  <m:oMath xmlns:m="http://schemas.openxmlformats.org/officeDocument/2006/math">
                    <m:sSub>
                      <m:sSubPr>
                        <m:ctrlPr>
                          <a:rPr lang="en-US" sz="1600" i="1" smtClean="0">
                            <a:latin typeface="Cambria Math" panose="02040503050406030204" pitchFamily="18" charset="0"/>
                          </a:rPr>
                        </m:ctrlPr>
                      </m:sSubPr>
                      <m:e>
                        <m:r>
                          <a:rPr lang="en-US" sz="1600" i="1" smtClean="0">
                            <a:latin typeface="Cambria Math" panose="02040503050406030204" pitchFamily="18" charset="0"/>
                            <a:ea typeface="Cambria Math" panose="02040503050406030204" pitchFamily="18" charset="0"/>
                          </a:rPr>
                          <m:t>𝛽</m:t>
                        </m:r>
                      </m:e>
                      <m:sub>
                        <m:r>
                          <a:rPr lang="en-US" sz="1600" b="0" i="1" smtClean="0">
                            <a:latin typeface="Cambria Math" panose="02040503050406030204" pitchFamily="18" charset="0"/>
                          </a:rPr>
                          <m:t>𝑘</m:t>
                        </m:r>
                      </m:sub>
                    </m:sSub>
                  </m:oMath>
                </a14:m>
                <a:r>
                  <a:rPr lang="en-US" sz="1600" dirty="0"/>
                  <a:t> is also a multinomial distribution, which is generated from </a:t>
                </a:r>
                <a:r>
                  <a:rPr lang="en-US" sz="1600" dirty="0" err="1"/>
                  <a:t>Dirichlet</a:t>
                </a:r>
                <a:r>
                  <a:rPr lang="en-US" sz="1600" dirty="0"/>
                  <a:t> distribution parameterized by </a:t>
                </a:r>
                <a14:m>
                  <m:oMath xmlns:m="http://schemas.openxmlformats.org/officeDocument/2006/math">
                    <m:r>
                      <a:rPr lang="en-US" sz="1600" i="1" smtClean="0">
                        <a:latin typeface="Cambria Math" panose="02040503050406030204" pitchFamily="18" charset="0"/>
                        <a:ea typeface="Cambria Math" panose="02040503050406030204" pitchFamily="18" charset="0"/>
                      </a:rPr>
                      <m:t>𝜂</m:t>
                    </m:r>
                  </m:oMath>
                </a14:m>
                <a:r>
                  <a:rPr lang="en-US" sz="1600" dirty="0"/>
                  <a:t>.</a:t>
                </a:r>
              </a:p>
              <a:p>
                <a:pPr marL="342900" indent="-342900">
                  <a:buAutoNum type="arabicPeriod"/>
                </a:pPr>
                <a:r>
                  <a:rPr lang="en-US" sz="1600" dirty="0"/>
                  <a:t>For each word </a:t>
                </a:r>
                <a14:m>
                  <m:oMath xmlns:m="http://schemas.openxmlformats.org/officeDocument/2006/math">
                    <m:r>
                      <a:rPr lang="en-US" sz="1600" i="1" dirty="0" smtClean="0">
                        <a:latin typeface="Cambria Math" panose="02040503050406030204" pitchFamily="18" charset="0"/>
                      </a:rPr>
                      <m:t>𝑛</m:t>
                    </m:r>
                  </m:oMath>
                </a14:m>
                <a:r>
                  <a:rPr lang="en-US" sz="1600" dirty="0"/>
                  <a:t>, its topic </a:t>
                </a:r>
                <a14:m>
                  <m:oMath xmlns:m="http://schemas.openxmlformats.org/officeDocument/2006/math">
                    <m:sSub>
                      <m:sSubPr>
                        <m:ctrlPr>
                          <a:rPr lang="en-US" sz="1600" i="1" smtClean="0">
                            <a:latin typeface="Cambria Math" panose="02040503050406030204" pitchFamily="18" charset="0"/>
                          </a:rPr>
                        </m:ctrlPr>
                      </m:sSubPr>
                      <m:e>
                        <m:r>
                          <a:rPr lang="en-US" sz="1600" b="0" i="1" smtClean="0">
                            <a:latin typeface="Cambria Math" panose="02040503050406030204" pitchFamily="18" charset="0"/>
                          </a:rPr>
                          <m:t>𝑍</m:t>
                        </m:r>
                      </m:e>
                      <m:sub>
                        <m:r>
                          <a:rPr lang="en-US" sz="1600" b="0" i="1" smtClean="0">
                            <a:latin typeface="Cambria Math" panose="02040503050406030204" pitchFamily="18" charset="0"/>
                          </a:rPr>
                          <m:t>𝑑</m:t>
                        </m:r>
                        <m:r>
                          <a:rPr lang="en-US" sz="1600" b="0" i="1" smtClean="0">
                            <a:latin typeface="Cambria Math" panose="02040503050406030204" pitchFamily="18" charset="0"/>
                          </a:rPr>
                          <m:t>,</m:t>
                        </m:r>
                        <m:r>
                          <a:rPr lang="en-US" sz="1600" b="0" i="1" smtClean="0">
                            <a:latin typeface="Cambria Math" panose="02040503050406030204" pitchFamily="18" charset="0"/>
                          </a:rPr>
                          <m:t>𝑛</m:t>
                        </m:r>
                      </m:sub>
                    </m:sSub>
                  </m:oMath>
                </a14:m>
                <a:r>
                  <a:rPr lang="en-US" sz="1600" dirty="0"/>
                  <a:t> is drawn from document topic proportions </a:t>
                </a:r>
                <a14:m>
                  <m:oMath xmlns:m="http://schemas.openxmlformats.org/officeDocument/2006/math">
                    <m:sSub>
                      <m:sSubPr>
                        <m:ctrlPr>
                          <a:rPr lang="en-US" sz="1600" i="1">
                            <a:latin typeface="Cambria Math" panose="02040503050406030204" pitchFamily="18" charset="0"/>
                          </a:rPr>
                        </m:ctrlPr>
                      </m:sSubPr>
                      <m:e>
                        <m:r>
                          <a:rPr lang="en-US" sz="1600" i="1">
                            <a:latin typeface="Cambria Math" panose="02040503050406030204" pitchFamily="18" charset="0"/>
                            <a:ea typeface="Cambria Math" panose="02040503050406030204" pitchFamily="18" charset="0"/>
                          </a:rPr>
                          <m:t>𝜃</m:t>
                        </m:r>
                      </m:e>
                      <m:sub>
                        <m:r>
                          <a:rPr lang="en-US" sz="1600" i="1">
                            <a:latin typeface="Cambria Math" panose="02040503050406030204" pitchFamily="18" charset="0"/>
                          </a:rPr>
                          <m:t>𝑑</m:t>
                        </m:r>
                      </m:sub>
                    </m:sSub>
                  </m:oMath>
                </a14:m>
                <a:r>
                  <a:rPr lang="en-US" sz="1600" dirty="0"/>
                  <a:t>.</a:t>
                </a:r>
              </a:p>
              <a:p>
                <a:pPr marL="342900" indent="-342900">
                  <a:buAutoNum type="arabicPeriod"/>
                </a:pPr>
                <a:r>
                  <a:rPr lang="en-US" sz="1600" dirty="0"/>
                  <a:t>Then, we draw the word </a:t>
                </a:r>
                <a14:m>
                  <m:oMath xmlns:m="http://schemas.openxmlformats.org/officeDocument/2006/math">
                    <m:sSub>
                      <m:sSubPr>
                        <m:ctrlPr>
                          <a:rPr lang="en-US" sz="1600" i="1" smtClean="0">
                            <a:latin typeface="Cambria Math" panose="02040503050406030204" pitchFamily="18" charset="0"/>
                          </a:rPr>
                        </m:ctrlPr>
                      </m:sSubPr>
                      <m:e>
                        <m:r>
                          <a:rPr lang="en-US" sz="1600" b="0" i="1" smtClean="0">
                            <a:latin typeface="Cambria Math" panose="02040503050406030204" pitchFamily="18" charset="0"/>
                          </a:rPr>
                          <m:t>𝑊</m:t>
                        </m:r>
                      </m:e>
                      <m:sub>
                        <m:r>
                          <a:rPr lang="en-US" sz="1600" b="0" i="1" smtClean="0">
                            <a:latin typeface="Cambria Math" panose="02040503050406030204" pitchFamily="18" charset="0"/>
                          </a:rPr>
                          <m:t>𝑑</m:t>
                        </m:r>
                        <m:r>
                          <a:rPr lang="en-US" sz="1600" b="0" i="1" smtClean="0">
                            <a:latin typeface="Cambria Math" panose="02040503050406030204" pitchFamily="18" charset="0"/>
                          </a:rPr>
                          <m:t>,</m:t>
                        </m:r>
                        <m:r>
                          <a:rPr lang="en-US" sz="1600" b="0" i="1" smtClean="0">
                            <a:latin typeface="Cambria Math" panose="02040503050406030204" pitchFamily="18" charset="0"/>
                          </a:rPr>
                          <m:t>𝑛</m:t>
                        </m:r>
                      </m:sub>
                    </m:sSub>
                  </m:oMath>
                </a14:m>
                <a:r>
                  <a:rPr lang="en-US" sz="1600" dirty="0"/>
                  <a:t> from the topic </a:t>
                </a:r>
                <a14:m>
                  <m:oMath xmlns:m="http://schemas.openxmlformats.org/officeDocument/2006/math">
                    <m:sSub>
                      <m:sSubPr>
                        <m:ctrlPr>
                          <a:rPr lang="en-US" sz="1600" i="1">
                            <a:latin typeface="Cambria Math" panose="02040503050406030204" pitchFamily="18" charset="0"/>
                          </a:rPr>
                        </m:ctrlPr>
                      </m:sSubPr>
                      <m:e>
                        <m:r>
                          <a:rPr lang="en-US" sz="1600" i="1">
                            <a:latin typeface="Cambria Math" panose="02040503050406030204" pitchFamily="18" charset="0"/>
                            <a:ea typeface="Cambria Math" panose="02040503050406030204" pitchFamily="18" charset="0"/>
                          </a:rPr>
                          <m:t>𝛽</m:t>
                        </m:r>
                      </m:e>
                      <m:sub>
                        <m:r>
                          <a:rPr lang="en-US" sz="1600" i="1">
                            <a:latin typeface="Cambria Math" panose="02040503050406030204" pitchFamily="18" charset="0"/>
                          </a:rPr>
                          <m:t>𝑘</m:t>
                        </m:r>
                      </m:sub>
                    </m:sSub>
                  </m:oMath>
                </a14:m>
                <a:r>
                  <a:rPr lang="en-US" sz="1600" dirty="0"/>
                  <a:t>, where </a:t>
                </a:r>
                <a14:m>
                  <m:oMath xmlns:m="http://schemas.openxmlformats.org/officeDocument/2006/math">
                    <m:r>
                      <a:rPr lang="en-US" sz="1600" b="0" i="1" smtClean="0">
                        <a:latin typeface="Cambria Math" panose="02040503050406030204" pitchFamily="18" charset="0"/>
                      </a:rPr>
                      <m:t>𝑘</m:t>
                    </m:r>
                    <m:r>
                      <a:rPr lang="en-US" sz="1600" b="0" i="1" smtClean="0">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𝑍</m:t>
                        </m:r>
                      </m:e>
                      <m:sub>
                        <m:r>
                          <a:rPr lang="en-US" sz="1600" i="1">
                            <a:latin typeface="Cambria Math" panose="02040503050406030204" pitchFamily="18" charset="0"/>
                          </a:rPr>
                          <m:t>𝑑</m:t>
                        </m:r>
                        <m:r>
                          <a:rPr lang="en-US" sz="1600" i="1">
                            <a:latin typeface="Cambria Math" panose="02040503050406030204" pitchFamily="18" charset="0"/>
                          </a:rPr>
                          <m:t>,</m:t>
                        </m:r>
                        <m:r>
                          <a:rPr lang="en-US" sz="1600" i="1">
                            <a:latin typeface="Cambria Math" panose="02040503050406030204" pitchFamily="18" charset="0"/>
                          </a:rPr>
                          <m:t>𝑛</m:t>
                        </m:r>
                      </m:sub>
                    </m:sSub>
                  </m:oMath>
                </a14:m>
                <a:r>
                  <a:rPr lang="en-US" sz="1600" dirty="0"/>
                  <a:t>.</a:t>
                </a:r>
              </a:p>
            </p:txBody>
          </p:sp>
        </mc:Choice>
        <mc:Fallback xmlns="">
          <p:sp>
            <p:nvSpPr>
              <p:cNvPr id="3" name="TextBox 2"/>
              <p:cNvSpPr txBox="1">
                <a:spLocks noRot="1" noChangeAspect="1" noMove="1" noResize="1" noEditPoints="1" noAdjustHandles="1" noChangeArrowheads="1" noChangeShapeType="1" noTextEdit="1"/>
              </p:cNvSpPr>
              <p:nvPr/>
            </p:nvSpPr>
            <p:spPr>
              <a:xfrm>
                <a:off x="217502" y="5155527"/>
                <a:ext cx="8708995" cy="1591205"/>
              </a:xfrm>
              <a:prstGeom prst="rect">
                <a:avLst/>
              </a:prstGeom>
              <a:blipFill rotWithShape="0">
                <a:blip r:embed="rId3"/>
                <a:stretch>
                  <a:fillRect l="-420" t="-1149" b="-3448"/>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2832416B-85F6-4742-84EF-E92A7D9DDF5E}" type="slidenum">
              <a:rPr lang="en-US" smtClean="0"/>
              <a:t>40</a:t>
            </a:fld>
            <a:endParaRPr lang="en-US" dirty="0"/>
          </a:p>
        </p:txBody>
      </p:sp>
    </p:spTree>
    <p:extLst>
      <p:ext uri="{BB962C8B-B14F-4D97-AF65-F5344CB8AC3E}">
        <p14:creationId xmlns:p14="http://schemas.microsoft.com/office/powerpoint/2010/main" val="10715411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40728"/>
            <a:ext cx="7886700" cy="1325563"/>
          </a:xfrm>
        </p:spPr>
        <p:txBody>
          <a:bodyPr>
            <a:normAutofit/>
          </a:bodyPr>
          <a:lstStyle/>
          <a:p>
            <a:r>
              <a:rPr lang="en-US" dirty="0"/>
              <a:t>Model Selection: Perplexity</a:t>
            </a:r>
          </a:p>
        </p:txBody>
      </p:sp>
      <p:sp>
        <p:nvSpPr>
          <p:cNvPr id="3" name="Content Placeholder 2"/>
          <p:cNvSpPr>
            <a:spLocks noGrp="1"/>
          </p:cNvSpPr>
          <p:nvPr>
            <p:ph idx="1"/>
          </p:nvPr>
        </p:nvSpPr>
        <p:spPr>
          <a:xfrm>
            <a:off x="685800" y="1066799"/>
            <a:ext cx="7886700" cy="3415833"/>
          </a:xfrm>
        </p:spPr>
        <p:txBody>
          <a:bodyPr>
            <a:normAutofit fontScale="92500" lnSpcReduction="10000"/>
          </a:bodyPr>
          <a:lstStyle/>
          <a:p>
            <a:r>
              <a:rPr lang="en-US" sz="2000" dirty="0"/>
              <a:t>The author of LDA suggests to select the number of topics from 50 to 150 (</a:t>
            </a:r>
            <a:r>
              <a:rPr lang="en-US" sz="2000" dirty="0" err="1"/>
              <a:t>Blei</a:t>
            </a:r>
            <a:r>
              <a:rPr lang="en-US" sz="2000" dirty="0"/>
              <a:t> 2012); however, the optimal number usually depends on the size of the dataset.</a:t>
            </a:r>
          </a:p>
          <a:p>
            <a:r>
              <a:rPr lang="en-US" sz="2000" dirty="0"/>
              <a:t>Cross validation on </a:t>
            </a:r>
            <a:r>
              <a:rPr lang="en-US" sz="2000" b="1" dirty="0"/>
              <a:t>perplexity (a measure of entropy) </a:t>
            </a:r>
            <a:r>
              <a:rPr lang="en-US" sz="2000" dirty="0"/>
              <a:t>is often used for selecting the number of topics.</a:t>
            </a:r>
          </a:p>
          <a:p>
            <a:endParaRPr lang="en-US" sz="2000" dirty="0"/>
          </a:p>
          <a:p>
            <a:endParaRPr lang="en-US" sz="2000" dirty="0"/>
          </a:p>
          <a:p>
            <a:endParaRPr lang="en-US" sz="2000" dirty="0"/>
          </a:p>
          <a:p>
            <a:endParaRPr lang="en-US" sz="2000" dirty="0"/>
          </a:p>
          <a:p>
            <a:r>
              <a:rPr lang="en-US" sz="2000" dirty="0"/>
              <a:t>The following plot illustrates the selection of optimal number of topics for 4 datasets, i.e., </a:t>
            </a:r>
            <a:r>
              <a:rPr lang="en-US" sz="2000"/>
              <a:t>minimum perplexity.</a:t>
            </a:r>
            <a:endParaRPr lang="en-US" sz="2000" dirty="0"/>
          </a:p>
        </p:txBody>
      </p:sp>
      <p:pic>
        <p:nvPicPr>
          <p:cNvPr id="4" name="Picture 3"/>
          <p:cNvPicPr>
            <a:picLocks noChangeAspect="1"/>
          </p:cNvPicPr>
          <p:nvPr/>
        </p:nvPicPr>
        <p:blipFill>
          <a:blip r:embed="rId2"/>
          <a:stretch>
            <a:fillRect/>
          </a:stretch>
        </p:blipFill>
        <p:spPr>
          <a:xfrm>
            <a:off x="762000" y="4482633"/>
            <a:ext cx="7962900" cy="1936750"/>
          </a:xfrm>
          <a:prstGeom prst="rect">
            <a:avLst/>
          </a:prstGeom>
        </p:spPr>
      </p:pic>
      <p:sp>
        <p:nvSpPr>
          <p:cNvPr id="5" name="Slide Number Placeholder 4"/>
          <p:cNvSpPr>
            <a:spLocks noGrp="1"/>
          </p:cNvSpPr>
          <p:nvPr>
            <p:ph type="sldNum" sz="quarter" idx="12"/>
          </p:nvPr>
        </p:nvSpPr>
        <p:spPr/>
        <p:txBody>
          <a:bodyPr/>
          <a:lstStyle/>
          <a:p>
            <a:fld id="{2832416B-85F6-4742-84EF-E92A7D9DDF5E}" type="slidenum">
              <a:rPr lang="en-US" smtClean="0"/>
              <a:t>41</a:t>
            </a:fld>
            <a:endParaRPr lang="en-US"/>
          </a:p>
        </p:txBody>
      </p:sp>
      <p:pic>
        <p:nvPicPr>
          <p:cNvPr id="6" name="Picture 5">
            <a:extLst>
              <a:ext uri="{FF2B5EF4-FFF2-40B4-BE49-F238E27FC236}">
                <a16:creationId xmlns:a16="http://schemas.microsoft.com/office/drawing/2014/main" id="{E2052404-1529-614E-855B-96586B870BE9}"/>
              </a:ext>
            </a:extLst>
          </p:cNvPr>
          <p:cNvPicPr>
            <a:picLocks noChangeAspect="1"/>
          </p:cNvPicPr>
          <p:nvPr/>
        </p:nvPicPr>
        <p:blipFill>
          <a:blip r:embed="rId3"/>
          <a:stretch>
            <a:fillRect/>
          </a:stretch>
        </p:blipFill>
        <p:spPr>
          <a:xfrm>
            <a:off x="1339850" y="2537852"/>
            <a:ext cx="6578600" cy="1041400"/>
          </a:xfrm>
          <a:prstGeom prst="rect">
            <a:avLst/>
          </a:prstGeom>
        </p:spPr>
      </p:pic>
    </p:spTree>
    <p:extLst>
      <p:ext uri="{BB962C8B-B14F-4D97-AF65-F5344CB8AC3E}">
        <p14:creationId xmlns:p14="http://schemas.microsoft.com/office/powerpoint/2010/main" val="11403506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12477"/>
            <a:ext cx="7886700" cy="954250"/>
          </a:xfrm>
        </p:spPr>
        <p:txBody>
          <a:bodyPr>
            <a:normAutofit/>
          </a:bodyPr>
          <a:lstStyle/>
          <a:p>
            <a:r>
              <a:rPr lang="en-US" sz="2800" dirty="0"/>
              <a:t>Cybersecurity Research Example – </a:t>
            </a:r>
            <a:br>
              <a:rPr lang="en-US" sz="2800" dirty="0"/>
            </a:br>
            <a:r>
              <a:rPr lang="en-US" sz="2800" dirty="0"/>
              <a:t>Profiling Underground Economy Sellers</a:t>
            </a:r>
          </a:p>
        </p:txBody>
      </p:sp>
      <p:sp>
        <p:nvSpPr>
          <p:cNvPr id="3" name="Content Placeholder 2"/>
          <p:cNvSpPr>
            <a:spLocks noGrp="1"/>
          </p:cNvSpPr>
          <p:nvPr>
            <p:ph idx="1"/>
          </p:nvPr>
        </p:nvSpPr>
        <p:spPr>
          <a:xfrm>
            <a:off x="628649" y="966727"/>
            <a:ext cx="7886700" cy="973044"/>
          </a:xfrm>
        </p:spPr>
        <p:txBody>
          <a:bodyPr>
            <a:normAutofit fontScale="92500" lnSpcReduction="10000"/>
          </a:bodyPr>
          <a:lstStyle/>
          <a:p>
            <a:r>
              <a:rPr lang="en-US" dirty="0"/>
              <a:t>To profile the seller, we seek to identify the major topics in its advertisement.</a:t>
            </a:r>
          </a:p>
        </p:txBody>
      </p:sp>
      <p:sp>
        <p:nvSpPr>
          <p:cNvPr id="4" name="Slide Number Placeholder 3"/>
          <p:cNvSpPr>
            <a:spLocks noGrp="1"/>
          </p:cNvSpPr>
          <p:nvPr>
            <p:ph type="sldNum" sz="quarter" idx="12"/>
          </p:nvPr>
        </p:nvSpPr>
        <p:spPr/>
        <p:txBody>
          <a:bodyPr/>
          <a:lstStyle/>
          <a:p>
            <a:fld id="{2832416B-85F6-4742-84EF-E92A7D9DDF5E}" type="slidenum">
              <a:rPr lang="en-US" smtClean="0"/>
              <a:t>42</a:t>
            </a:fld>
            <a:endParaRPr lang="en-US"/>
          </a:p>
        </p:txBody>
      </p:sp>
      <p:grpSp>
        <p:nvGrpSpPr>
          <p:cNvPr id="19" name="Group 18"/>
          <p:cNvGrpSpPr/>
          <p:nvPr/>
        </p:nvGrpSpPr>
        <p:grpSpPr>
          <a:xfrm>
            <a:off x="423567" y="1939771"/>
            <a:ext cx="8296865" cy="4918229"/>
            <a:chOff x="0" y="146154"/>
            <a:chExt cx="9144000" cy="6575321"/>
          </a:xfrm>
        </p:grpSpPr>
        <p:sp>
          <p:nvSpPr>
            <p:cNvPr id="20" name="Slide Number Placeholder 1"/>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9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6F15528-21DE-4FAA-801E-634DDDAF4B2B}" type="slidenum">
                <a:rPr lang="en-US" smtClean="0"/>
                <a:pPr/>
                <a:t>42</a:t>
              </a:fld>
              <a:endParaRPr lang="en-US"/>
            </a:p>
          </p:txBody>
        </p:sp>
        <p:pic>
          <p:nvPicPr>
            <p:cNvPr id="21" name="Picture 20" descr="rescator.PNG"/>
            <p:cNvPicPr>
              <a:picLocks noChangeAspect="1"/>
            </p:cNvPicPr>
            <p:nvPr/>
          </p:nvPicPr>
          <p:blipFill>
            <a:blip r:embed="rId2" cstate="print"/>
            <a:stretch>
              <a:fillRect/>
            </a:stretch>
          </p:blipFill>
          <p:spPr>
            <a:xfrm>
              <a:off x="0" y="146154"/>
              <a:ext cx="9144000" cy="6565692"/>
            </a:xfrm>
            <a:prstGeom prst="rect">
              <a:avLst/>
            </a:prstGeom>
          </p:spPr>
        </p:pic>
        <p:sp>
          <p:nvSpPr>
            <p:cNvPr id="22" name="Rectangle 21"/>
            <p:cNvSpPr/>
            <p:nvPr/>
          </p:nvSpPr>
          <p:spPr>
            <a:xfrm>
              <a:off x="0" y="152400"/>
              <a:ext cx="1143000" cy="9906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1752600" y="1600200"/>
              <a:ext cx="7239000" cy="9144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2133600" y="2819400"/>
              <a:ext cx="2667000" cy="1066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1752600" y="5410200"/>
              <a:ext cx="6400800" cy="2286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2133600" y="3962400"/>
              <a:ext cx="2667000" cy="13716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2133600" y="5867400"/>
              <a:ext cx="762000" cy="5334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ular Callout 27"/>
            <p:cNvSpPr/>
            <p:nvPr/>
          </p:nvSpPr>
          <p:spPr>
            <a:xfrm>
              <a:off x="100040" y="1283662"/>
              <a:ext cx="1195360" cy="654683"/>
            </a:xfrm>
            <a:prstGeom prst="wedgeRectCallout">
              <a:avLst>
                <a:gd name="adj1" fmla="val -24892"/>
                <a:gd name="adj2" fmla="val -61801"/>
              </a:avLst>
            </a:prstGeom>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r>
                <a:rPr lang="en-US" sz="1200" dirty="0"/>
                <a:t>Seller of stolen data: </a:t>
              </a:r>
              <a:r>
                <a:rPr lang="en-US" sz="1200" dirty="0" err="1"/>
                <a:t>Rescator</a:t>
              </a:r>
              <a:endParaRPr lang="en-US" sz="1200" dirty="0"/>
            </a:p>
          </p:txBody>
        </p:sp>
        <p:sp>
          <p:nvSpPr>
            <p:cNvPr id="29" name="Rectangular Callout 28"/>
            <p:cNvSpPr/>
            <p:nvPr/>
          </p:nvSpPr>
          <p:spPr>
            <a:xfrm>
              <a:off x="2057400" y="811832"/>
              <a:ext cx="1371600" cy="635969"/>
            </a:xfrm>
            <a:prstGeom prst="wedgeRectCallout">
              <a:avLst>
                <a:gd name="adj1" fmla="val -15385"/>
                <a:gd name="adj2" fmla="val 62869"/>
              </a:avLst>
            </a:prstGeom>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r>
                <a:rPr lang="en-US" sz="1200" dirty="0"/>
                <a:t>Description of the stolen data/service</a:t>
              </a:r>
            </a:p>
          </p:txBody>
        </p:sp>
        <p:sp>
          <p:nvSpPr>
            <p:cNvPr id="30" name="Rectangular Callout 29"/>
            <p:cNvSpPr/>
            <p:nvPr/>
          </p:nvSpPr>
          <p:spPr>
            <a:xfrm>
              <a:off x="4953000" y="2590800"/>
              <a:ext cx="2137809" cy="381000"/>
            </a:xfrm>
            <a:prstGeom prst="wedgeRectCallout">
              <a:avLst>
                <a:gd name="adj1" fmla="val -56308"/>
                <a:gd name="adj2" fmla="val 15206"/>
              </a:avLst>
            </a:prstGeom>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r>
                <a:rPr lang="en-US" sz="1200" dirty="0"/>
                <a:t>Prices of the stolen data</a:t>
              </a:r>
            </a:p>
          </p:txBody>
        </p:sp>
        <p:cxnSp>
          <p:nvCxnSpPr>
            <p:cNvPr id="31" name="Elbow Connector 30"/>
            <p:cNvCxnSpPr>
              <a:stCxn id="26" idx="1"/>
              <a:endCxn id="27" idx="1"/>
            </p:cNvCxnSpPr>
            <p:nvPr/>
          </p:nvCxnSpPr>
          <p:spPr>
            <a:xfrm rot="10800000" flipV="1">
              <a:off x="2133600" y="4648200"/>
              <a:ext cx="12700" cy="1485900"/>
            </a:xfrm>
            <a:prstGeom prst="bentConnector3">
              <a:avLst>
                <a:gd name="adj1" fmla="val 5193104"/>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2" name="Rectangular Callout 31"/>
            <p:cNvSpPr/>
            <p:nvPr/>
          </p:nvSpPr>
          <p:spPr>
            <a:xfrm>
              <a:off x="304800" y="4648198"/>
              <a:ext cx="1066799" cy="914402"/>
            </a:xfrm>
            <a:prstGeom prst="wedgeRectCallout">
              <a:avLst>
                <a:gd name="adj1" fmla="val 60276"/>
                <a:gd name="adj2" fmla="val -11691"/>
              </a:avLst>
            </a:prstGeom>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r>
                <a:rPr lang="en-US" sz="1200" dirty="0"/>
                <a:t>Contact: a dedicated shop and ICQ</a:t>
              </a:r>
            </a:p>
          </p:txBody>
        </p:sp>
        <p:sp>
          <p:nvSpPr>
            <p:cNvPr id="33" name="Rectangular Callout 32"/>
            <p:cNvSpPr/>
            <p:nvPr/>
          </p:nvSpPr>
          <p:spPr>
            <a:xfrm>
              <a:off x="6400799" y="5083581"/>
              <a:ext cx="1576359" cy="250420"/>
            </a:xfrm>
            <a:prstGeom prst="wedgeRectCallout">
              <a:avLst>
                <a:gd name="adj1" fmla="val 12985"/>
                <a:gd name="adj2" fmla="val 67619"/>
              </a:avLst>
            </a:prstGeom>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r>
                <a:rPr lang="en-US" sz="1200" dirty="0"/>
                <a:t>Payment Options</a:t>
              </a:r>
            </a:p>
          </p:txBody>
        </p:sp>
      </p:grpSp>
    </p:spTree>
    <p:extLst>
      <p:ext uri="{BB962C8B-B14F-4D97-AF65-F5344CB8AC3E}">
        <p14:creationId xmlns:p14="http://schemas.microsoft.com/office/powerpoint/2010/main" val="3857127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Cybersecurity Research Example – </a:t>
            </a:r>
            <a:br>
              <a:rPr lang="en-US" dirty="0"/>
            </a:br>
            <a:r>
              <a:rPr lang="en-US" dirty="0"/>
              <a:t>Profiling Underground Economy Sellers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825625"/>
                <a:ext cx="7886700" cy="2898265"/>
              </a:xfrm>
            </p:spPr>
            <p:txBody>
              <a:bodyPr>
                <a:normAutofit fontScale="62500" lnSpcReduction="20000"/>
              </a:bodyPr>
              <a:lstStyle/>
              <a:p>
                <a:r>
                  <a:rPr lang="en-US" dirty="0"/>
                  <a:t>For LDA model selection, we use perplexity to choose the optimal number of topics for the advertisement corpus.</a:t>
                </a:r>
              </a:p>
              <a:p>
                <a:r>
                  <a:rPr lang="en-US" dirty="0"/>
                  <a:t>Output:</a:t>
                </a:r>
              </a:p>
              <a:p>
                <a:pPr lvl="1"/>
                <a:r>
                  <a:rPr lang="en-US" dirty="0"/>
                  <a:t>We pick the top-</a:t>
                </a:r>
                <a14:m>
                  <m:oMath xmlns:m="http://schemas.openxmlformats.org/officeDocument/2006/math">
                    <m:r>
                      <a:rPr lang="en-US" i="1" dirty="0" smtClean="0">
                        <a:latin typeface="Cambria Math" panose="02040503050406030204" pitchFamily="18" charset="0"/>
                      </a:rPr>
                      <m:t>𝐾</m:t>
                    </m:r>
                  </m:oMath>
                </a14:m>
                <a:r>
                  <a:rPr lang="en-US" dirty="0"/>
                  <a:t> topics to profile the seller (</a:t>
                </a:r>
                <a14:m>
                  <m:oMath xmlns:m="http://schemas.openxmlformats.org/officeDocument/2006/math">
                    <m:r>
                      <a:rPr lang="en-US" i="1" dirty="0" smtClean="0">
                        <a:latin typeface="Cambria Math" panose="02040503050406030204" pitchFamily="18" charset="0"/>
                      </a:rPr>
                      <m:t>𝐾</m:t>
                    </m:r>
                    <m:r>
                      <a:rPr lang="en-US" i="1" dirty="0" smtClean="0">
                        <a:latin typeface="Cambria Math" panose="02040503050406030204" pitchFamily="18" charset="0"/>
                      </a:rPr>
                      <m:t>=5</m:t>
                    </m:r>
                  </m:oMath>
                </a14:m>
                <a:r>
                  <a:rPr lang="en-US" dirty="0"/>
                  <a:t> in our example).</a:t>
                </a:r>
              </a:p>
              <a:p>
                <a:pPr lvl="1"/>
                <a:r>
                  <a:rPr lang="en-US" dirty="0"/>
                  <a:t>For each topic, we pick the top-</a:t>
                </a:r>
                <a14:m>
                  <m:oMath xmlns:m="http://schemas.openxmlformats.org/officeDocument/2006/math">
                    <m:r>
                      <a:rPr lang="en-US" i="1" dirty="0" smtClean="0">
                        <a:latin typeface="Cambria Math" panose="02040503050406030204" pitchFamily="18" charset="0"/>
                      </a:rPr>
                      <m:t>𝐽</m:t>
                    </m:r>
                  </m:oMath>
                </a14:m>
                <a:r>
                  <a:rPr lang="en-US" dirty="0"/>
                  <a:t> keywords to interpret the topic (</a:t>
                </a:r>
                <a14:m>
                  <m:oMath xmlns:m="http://schemas.openxmlformats.org/officeDocument/2006/math">
                    <m:r>
                      <a:rPr lang="en-US" i="1" dirty="0" smtClean="0">
                        <a:latin typeface="Cambria Math" panose="02040503050406030204" pitchFamily="18" charset="0"/>
                      </a:rPr>
                      <m:t>𝐽</m:t>
                    </m:r>
                    <m:r>
                      <a:rPr lang="en-US" i="1" dirty="0" smtClean="0">
                        <a:latin typeface="Cambria Math" panose="02040503050406030204" pitchFamily="18" charset="0"/>
                      </a:rPr>
                      <m:t>=10</m:t>
                    </m:r>
                  </m:oMath>
                </a14:m>
                <a:r>
                  <a:rPr lang="en-US" dirty="0"/>
                  <a:t> in our example).</a:t>
                </a:r>
              </a:p>
              <a:p>
                <a:r>
                  <a:rPr lang="en-US" dirty="0"/>
                  <a:t>The following table helps us to profile </a:t>
                </a:r>
                <a:r>
                  <a:rPr lang="en-US" dirty="0" err="1"/>
                  <a:t>Rescator</a:t>
                </a:r>
                <a:r>
                  <a:rPr lang="en-US" dirty="0"/>
                  <a:t> based on its characteristics in terms of the product, the payment, and the contact.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825625"/>
                <a:ext cx="7886700" cy="2898265"/>
              </a:xfrm>
              <a:blipFill>
                <a:blip r:embed="rId2"/>
                <a:stretch>
                  <a:fillRect l="-696" t="-2941" r="-1159"/>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2832416B-85F6-4742-84EF-E92A7D9DDF5E}" type="slidenum">
              <a:rPr lang="en-US" smtClean="0"/>
              <a:t>43</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459526307"/>
              </p:ext>
            </p:extLst>
          </p:nvPr>
        </p:nvGraphicFramePr>
        <p:xfrm>
          <a:off x="838200" y="4067095"/>
          <a:ext cx="7677150" cy="2516267"/>
        </p:xfrm>
        <a:graphic>
          <a:graphicData uri="http://schemas.openxmlformats.org/drawingml/2006/table">
            <a:tbl>
              <a:tblPr/>
              <a:tblGrid>
                <a:gridCol w="342179">
                  <a:extLst>
                    <a:ext uri="{9D8B030D-6E8A-4147-A177-3AD203B41FA5}">
                      <a16:colId xmlns:a16="http://schemas.microsoft.com/office/drawing/2014/main" val="20000"/>
                    </a:ext>
                  </a:extLst>
                </a:gridCol>
                <a:gridCol w="4763536">
                  <a:extLst>
                    <a:ext uri="{9D8B030D-6E8A-4147-A177-3AD203B41FA5}">
                      <a16:colId xmlns:a16="http://schemas.microsoft.com/office/drawing/2014/main" val="20001"/>
                    </a:ext>
                  </a:extLst>
                </a:gridCol>
                <a:gridCol w="2571435">
                  <a:extLst>
                    <a:ext uri="{9D8B030D-6E8A-4147-A177-3AD203B41FA5}">
                      <a16:colId xmlns:a16="http://schemas.microsoft.com/office/drawing/2014/main" val="20002"/>
                    </a:ext>
                  </a:extLst>
                </a:gridCol>
              </a:tblGrid>
              <a:tr h="293676">
                <a:tc gridSpan="3">
                  <a:txBody>
                    <a:bodyPr/>
                    <a:lstStyle/>
                    <a:p>
                      <a:pPr marL="0" marR="0">
                        <a:lnSpc>
                          <a:spcPct val="107000"/>
                        </a:lnSpc>
                        <a:spcBef>
                          <a:spcPts val="0"/>
                        </a:spcBef>
                        <a:spcAft>
                          <a:spcPts val="0"/>
                        </a:spcAft>
                      </a:pPr>
                      <a:r>
                        <a:rPr lang="en-US" sz="1400" b="1" dirty="0">
                          <a:solidFill>
                            <a:srgbClr val="FFFFFF"/>
                          </a:solidFill>
                          <a:latin typeface="Calibri"/>
                          <a:ea typeface="Times New Roman"/>
                          <a:cs typeface="Times New Roman"/>
                        </a:rPr>
                        <a:t>Top Seller Characteristics of </a:t>
                      </a:r>
                      <a:r>
                        <a:rPr lang="en-US" sz="1400" b="1" i="1" dirty="0" err="1">
                          <a:solidFill>
                            <a:srgbClr val="FFFFFF"/>
                          </a:solidFill>
                          <a:latin typeface="Calibri"/>
                          <a:ea typeface="Times New Roman"/>
                          <a:cs typeface="Times New Roman"/>
                        </a:rPr>
                        <a:t>Rescator</a:t>
                      </a:r>
                      <a:endParaRPr lang="en-US" sz="14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93676">
                <a:tc>
                  <a:txBody>
                    <a:bodyPr/>
                    <a:lstStyle/>
                    <a:p>
                      <a:pPr marL="0" marR="0" algn="ctr">
                        <a:lnSpc>
                          <a:spcPct val="107000"/>
                        </a:lnSpc>
                        <a:spcBef>
                          <a:spcPts val="0"/>
                        </a:spcBef>
                        <a:spcAft>
                          <a:spcPts val="0"/>
                        </a:spcAft>
                      </a:pPr>
                      <a:r>
                        <a:rPr lang="en-US" sz="1400" b="1">
                          <a:solidFill>
                            <a:srgbClr val="000000"/>
                          </a:solidFill>
                          <a:latin typeface="Calibri"/>
                          <a:ea typeface="Times New Roman"/>
                          <a:cs typeface="Times New Roman"/>
                        </a:rPr>
                        <a:t>#</a:t>
                      </a:r>
                      <a:endParaRPr lang="en-US" sz="1400">
                        <a:latin typeface="Times New Roman"/>
                        <a:ea typeface="宋体"/>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b="1">
                          <a:solidFill>
                            <a:srgbClr val="000000"/>
                          </a:solidFill>
                          <a:latin typeface="Calibri"/>
                          <a:ea typeface="Times New Roman"/>
                          <a:cs typeface="Times New Roman"/>
                        </a:rPr>
                        <a:t>Top Keywords</a:t>
                      </a:r>
                      <a:endParaRPr lang="en-US" sz="1400">
                        <a:latin typeface="Times New Roman"/>
                        <a:ea typeface="宋体"/>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b="1">
                          <a:solidFill>
                            <a:srgbClr val="000000"/>
                          </a:solidFill>
                          <a:latin typeface="Calibri"/>
                          <a:ea typeface="Times New Roman"/>
                          <a:cs typeface="Times New Roman"/>
                        </a:rPr>
                        <a:t>Interpretation</a:t>
                      </a:r>
                      <a:endParaRPr lang="en-US" sz="1400">
                        <a:latin typeface="Times New Roman"/>
                        <a:ea typeface="宋体"/>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93676">
                <a:tc>
                  <a:txBody>
                    <a:bodyPr/>
                    <a:lstStyle/>
                    <a:p>
                      <a:pPr marL="0" marR="0" algn="ctr">
                        <a:lnSpc>
                          <a:spcPct val="107000"/>
                        </a:lnSpc>
                        <a:spcBef>
                          <a:spcPts val="0"/>
                        </a:spcBef>
                        <a:spcAft>
                          <a:spcPts val="0"/>
                        </a:spcAft>
                      </a:pPr>
                      <a:r>
                        <a:rPr lang="en-US" sz="1400">
                          <a:solidFill>
                            <a:srgbClr val="000000"/>
                          </a:solidFill>
                          <a:latin typeface="Calibri"/>
                          <a:ea typeface="Times New Roman"/>
                          <a:cs typeface="Times New Roman"/>
                        </a:rPr>
                        <a:t>5</a:t>
                      </a:r>
                      <a:endParaRPr lang="en-US" sz="140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400">
                          <a:solidFill>
                            <a:srgbClr val="000000"/>
                          </a:solidFill>
                          <a:latin typeface="Calibri"/>
                          <a:ea typeface="Times New Roman"/>
                          <a:cs typeface="Times New Roman"/>
                        </a:rPr>
                        <a:t>shop, wmz, icq, webmoney, price, dump, </a:t>
                      </a:r>
                      <a:endParaRPr lang="en-US" sz="1400">
                        <a:latin typeface="Times New Roman"/>
                        <a:ea typeface="宋体"/>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5">
                  <a:txBody>
                    <a:bodyPr/>
                    <a:lstStyle/>
                    <a:p>
                      <a:pPr marL="0" marR="0">
                        <a:lnSpc>
                          <a:spcPct val="107000"/>
                        </a:lnSpc>
                        <a:spcBef>
                          <a:spcPts val="0"/>
                        </a:spcBef>
                        <a:spcAft>
                          <a:spcPts val="0"/>
                        </a:spcAft>
                      </a:pPr>
                      <a:r>
                        <a:rPr lang="en-US" sz="1400" b="1" dirty="0">
                          <a:solidFill>
                            <a:srgbClr val="000000"/>
                          </a:solidFill>
                          <a:latin typeface="Calibri"/>
                          <a:ea typeface="Times New Roman"/>
                          <a:cs typeface="Times New Roman"/>
                        </a:rPr>
                        <a:t>Product:</a:t>
                      </a:r>
                      <a:r>
                        <a:rPr lang="en-US" sz="1400" dirty="0">
                          <a:solidFill>
                            <a:srgbClr val="000000"/>
                          </a:solidFill>
                          <a:latin typeface="Calibri"/>
                          <a:ea typeface="Times New Roman"/>
                          <a:cs typeface="Times New Roman"/>
                        </a:rPr>
                        <a:t> CCs, dumps (valid, verified);</a:t>
                      </a:r>
                      <a:br>
                        <a:rPr lang="en-US" sz="1400" dirty="0">
                          <a:solidFill>
                            <a:srgbClr val="000000"/>
                          </a:solidFill>
                          <a:latin typeface="Calibri"/>
                          <a:ea typeface="Times New Roman"/>
                          <a:cs typeface="Times New Roman"/>
                        </a:rPr>
                      </a:br>
                      <a:r>
                        <a:rPr lang="en-US" sz="1400" b="1" dirty="0">
                          <a:solidFill>
                            <a:srgbClr val="000000"/>
                          </a:solidFill>
                          <a:latin typeface="Calibri"/>
                          <a:ea typeface="Times New Roman"/>
                          <a:cs typeface="Times New Roman"/>
                        </a:rPr>
                        <a:t>Payment:</a:t>
                      </a:r>
                      <a:r>
                        <a:rPr lang="en-US" sz="1400" dirty="0">
                          <a:solidFill>
                            <a:srgbClr val="000000"/>
                          </a:solidFill>
                          <a:latin typeface="Calibri"/>
                          <a:ea typeface="Times New Roman"/>
                          <a:cs typeface="Times New Roman"/>
                        </a:rPr>
                        <a:t> </a:t>
                      </a:r>
                      <a:r>
                        <a:rPr lang="en-US" sz="1400" dirty="0" err="1">
                          <a:solidFill>
                            <a:srgbClr val="000000"/>
                          </a:solidFill>
                          <a:latin typeface="Calibri"/>
                          <a:ea typeface="Times New Roman"/>
                          <a:cs typeface="Times New Roman"/>
                        </a:rPr>
                        <a:t>wmz</a:t>
                      </a:r>
                      <a:r>
                        <a:rPr lang="en-US" sz="1400" dirty="0">
                          <a:solidFill>
                            <a:srgbClr val="000000"/>
                          </a:solidFill>
                          <a:latin typeface="Calibri"/>
                          <a:ea typeface="Times New Roman"/>
                          <a:cs typeface="Times New Roman"/>
                        </a:rPr>
                        <a:t>, </a:t>
                      </a:r>
                      <a:r>
                        <a:rPr lang="en-US" sz="1400" dirty="0" err="1">
                          <a:solidFill>
                            <a:srgbClr val="000000"/>
                          </a:solidFill>
                          <a:latin typeface="Calibri"/>
                          <a:ea typeface="Times New Roman"/>
                          <a:cs typeface="Times New Roman"/>
                        </a:rPr>
                        <a:t>webmoney</a:t>
                      </a:r>
                      <a:r>
                        <a:rPr lang="en-US" sz="1400" dirty="0">
                          <a:solidFill>
                            <a:srgbClr val="000000"/>
                          </a:solidFill>
                          <a:latin typeface="Calibri"/>
                          <a:ea typeface="Times New Roman"/>
                          <a:cs typeface="Times New Roman"/>
                        </a:rPr>
                        <a:t>, bitcoin, </a:t>
                      </a:r>
                      <a:r>
                        <a:rPr lang="en-US" sz="1400" dirty="0" err="1">
                          <a:solidFill>
                            <a:srgbClr val="000000"/>
                          </a:solidFill>
                          <a:latin typeface="Calibri"/>
                          <a:ea typeface="Times New Roman"/>
                          <a:cs typeface="Times New Roman"/>
                        </a:rPr>
                        <a:t>lesspay</a:t>
                      </a:r>
                      <a:r>
                        <a:rPr lang="en-US" sz="1400" dirty="0">
                          <a:solidFill>
                            <a:srgbClr val="000000"/>
                          </a:solidFill>
                          <a:latin typeface="Calibri"/>
                          <a:ea typeface="Times New Roman"/>
                          <a:cs typeface="Times New Roman"/>
                        </a:rPr>
                        <a:t>;</a:t>
                      </a:r>
                      <a:br>
                        <a:rPr lang="en-US" sz="1400" dirty="0">
                          <a:solidFill>
                            <a:srgbClr val="000000"/>
                          </a:solidFill>
                          <a:latin typeface="Calibri"/>
                          <a:ea typeface="Times New Roman"/>
                          <a:cs typeface="Times New Roman"/>
                        </a:rPr>
                      </a:br>
                      <a:r>
                        <a:rPr lang="en-US" sz="1400" b="1" dirty="0">
                          <a:solidFill>
                            <a:srgbClr val="000000"/>
                          </a:solidFill>
                          <a:latin typeface="Calibri"/>
                          <a:ea typeface="Times New Roman"/>
                          <a:cs typeface="Times New Roman"/>
                        </a:rPr>
                        <a:t>Contact:</a:t>
                      </a:r>
                      <a:r>
                        <a:rPr lang="en-US" sz="1400" dirty="0">
                          <a:solidFill>
                            <a:srgbClr val="000000"/>
                          </a:solidFill>
                          <a:latin typeface="Calibri"/>
                          <a:ea typeface="Times New Roman"/>
                          <a:cs typeface="Times New Roman"/>
                        </a:rPr>
                        <a:t> shop, register, deposit, email, </a:t>
                      </a:r>
                      <a:r>
                        <a:rPr lang="en-US" sz="1400" dirty="0" err="1">
                          <a:solidFill>
                            <a:srgbClr val="000000"/>
                          </a:solidFill>
                          <a:latin typeface="Calibri"/>
                          <a:ea typeface="Times New Roman"/>
                          <a:cs typeface="Times New Roman"/>
                        </a:rPr>
                        <a:t>icq</a:t>
                      </a:r>
                      <a:r>
                        <a:rPr lang="en-US" sz="1400" dirty="0">
                          <a:solidFill>
                            <a:srgbClr val="000000"/>
                          </a:solidFill>
                          <a:latin typeface="Calibri"/>
                          <a:ea typeface="Times New Roman"/>
                          <a:cs typeface="Times New Roman"/>
                        </a:rPr>
                        <a:t>, jabber</a:t>
                      </a:r>
                      <a:endParaRPr lang="en-US" sz="14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93676">
                <a:tc>
                  <a:txBody>
                    <a:bodyPr/>
                    <a:lstStyle/>
                    <a:p>
                      <a:pPr marL="0" marR="0" algn="ctr">
                        <a:lnSpc>
                          <a:spcPct val="107000"/>
                        </a:lnSpc>
                        <a:spcBef>
                          <a:spcPts val="0"/>
                        </a:spcBef>
                        <a:spcAft>
                          <a:spcPts val="0"/>
                        </a:spcAft>
                      </a:pPr>
                      <a:r>
                        <a:rPr lang="en-US" sz="1400">
                          <a:solidFill>
                            <a:srgbClr val="000000"/>
                          </a:solidFill>
                          <a:latin typeface="Calibri"/>
                          <a:ea typeface="Times New Roman"/>
                          <a:cs typeface="Times New Roman"/>
                        </a:rPr>
                        <a:t>6</a:t>
                      </a:r>
                      <a:endParaRPr lang="en-US" sz="140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400">
                          <a:solidFill>
                            <a:srgbClr val="000000"/>
                          </a:solidFill>
                          <a:latin typeface="Calibri"/>
                          <a:ea typeface="Times New Roman"/>
                          <a:cs typeface="Times New Roman"/>
                        </a:rPr>
                        <a:t>валид(valid), чекер(checker), карты(cards), баланс(balance), карт(cards)</a:t>
                      </a:r>
                      <a:endParaRPr lang="en-US" sz="1400">
                        <a:latin typeface="Times New Roman"/>
                        <a:ea typeface="宋体"/>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3"/>
                  </a:ext>
                </a:extLst>
              </a:tr>
              <a:tr h="602561">
                <a:tc>
                  <a:txBody>
                    <a:bodyPr/>
                    <a:lstStyle/>
                    <a:p>
                      <a:pPr marL="0" marR="0" algn="ctr">
                        <a:lnSpc>
                          <a:spcPct val="107000"/>
                        </a:lnSpc>
                        <a:spcBef>
                          <a:spcPts val="0"/>
                        </a:spcBef>
                        <a:spcAft>
                          <a:spcPts val="0"/>
                        </a:spcAft>
                      </a:pPr>
                      <a:r>
                        <a:rPr lang="en-US" sz="1400">
                          <a:solidFill>
                            <a:srgbClr val="000000"/>
                          </a:solidFill>
                          <a:latin typeface="Calibri"/>
                          <a:ea typeface="Times New Roman"/>
                          <a:cs typeface="Times New Roman"/>
                        </a:rPr>
                        <a:t>8</a:t>
                      </a:r>
                      <a:endParaRPr lang="en-US" sz="140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400">
                          <a:solidFill>
                            <a:srgbClr val="000000"/>
                          </a:solidFill>
                          <a:latin typeface="Calibri"/>
                          <a:ea typeface="Times New Roman"/>
                          <a:cs typeface="Times New Roman"/>
                        </a:rPr>
                        <a:t>shop, good, CCs, bases, update, cards, bitcoin, webmoney, validity, lesspay</a:t>
                      </a:r>
                      <a:endParaRPr lang="en-US" sz="1400">
                        <a:latin typeface="Times New Roman"/>
                        <a:ea typeface="宋体"/>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4"/>
                  </a:ext>
                </a:extLst>
              </a:tr>
              <a:tr h="293676">
                <a:tc>
                  <a:txBody>
                    <a:bodyPr/>
                    <a:lstStyle/>
                    <a:p>
                      <a:pPr marL="0" marR="0" algn="ctr">
                        <a:lnSpc>
                          <a:spcPct val="107000"/>
                        </a:lnSpc>
                        <a:spcBef>
                          <a:spcPts val="0"/>
                        </a:spcBef>
                        <a:spcAft>
                          <a:spcPts val="0"/>
                        </a:spcAft>
                      </a:pPr>
                      <a:r>
                        <a:rPr lang="en-US" sz="1400">
                          <a:solidFill>
                            <a:srgbClr val="000000"/>
                          </a:solidFill>
                          <a:latin typeface="Calibri"/>
                          <a:ea typeface="Times New Roman"/>
                          <a:cs typeface="Times New Roman"/>
                        </a:rPr>
                        <a:t>11</a:t>
                      </a:r>
                      <a:endParaRPr lang="en-US" sz="140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400">
                          <a:solidFill>
                            <a:srgbClr val="000000"/>
                          </a:solidFill>
                          <a:latin typeface="Calibri"/>
                          <a:ea typeface="Times New Roman"/>
                          <a:cs typeface="Times New Roman"/>
                        </a:rPr>
                        <a:t>dollars, dumps, deposit, payment, sell, online, verified</a:t>
                      </a:r>
                      <a:endParaRPr lang="en-US" sz="1400">
                        <a:latin typeface="Times New Roman"/>
                        <a:ea typeface="宋体"/>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5"/>
                  </a:ext>
                </a:extLst>
              </a:tr>
              <a:tr h="293676">
                <a:tc>
                  <a:txBody>
                    <a:bodyPr/>
                    <a:lstStyle/>
                    <a:p>
                      <a:pPr marL="0" marR="0" algn="ctr">
                        <a:lnSpc>
                          <a:spcPct val="107000"/>
                        </a:lnSpc>
                        <a:spcBef>
                          <a:spcPts val="0"/>
                        </a:spcBef>
                        <a:spcAft>
                          <a:spcPts val="0"/>
                        </a:spcAft>
                      </a:pPr>
                      <a:r>
                        <a:rPr lang="en-US" sz="1400">
                          <a:solidFill>
                            <a:srgbClr val="000000"/>
                          </a:solidFill>
                          <a:latin typeface="Calibri"/>
                          <a:ea typeface="Times New Roman"/>
                          <a:cs typeface="Times New Roman"/>
                        </a:rPr>
                        <a:t>16</a:t>
                      </a:r>
                      <a:endParaRPr lang="en-US" sz="1400">
                        <a:latin typeface="Times New Roman"/>
                        <a:ea typeface="宋体"/>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400" dirty="0">
                          <a:solidFill>
                            <a:srgbClr val="000000"/>
                          </a:solidFill>
                          <a:latin typeface="Calibri"/>
                          <a:ea typeface="Times New Roman"/>
                          <a:cs typeface="Times New Roman"/>
                        </a:rPr>
                        <a:t>email, shop, register, </a:t>
                      </a:r>
                      <a:r>
                        <a:rPr lang="en-US" sz="1400" dirty="0" err="1">
                          <a:solidFill>
                            <a:srgbClr val="000000"/>
                          </a:solidFill>
                          <a:latin typeface="Calibri"/>
                          <a:ea typeface="Times New Roman"/>
                          <a:cs typeface="Times New Roman"/>
                        </a:rPr>
                        <a:t>icq</a:t>
                      </a:r>
                      <a:r>
                        <a:rPr lang="en-US" sz="1400" dirty="0">
                          <a:solidFill>
                            <a:srgbClr val="000000"/>
                          </a:solidFill>
                          <a:latin typeface="Calibri"/>
                          <a:ea typeface="Times New Roman"/>
                          <a:cs typeface="Times New Roman"/>
                        </a:rPr>
                        <a:t>, account, jabber, </a:t>
                      </a:r>
                      <a:endParaRPr lang="en-US" sz="1400" dirty="0">
                        <a:latin typeface="Times New Roman"/>
                        <a:ea typeface="宋体"/>
                        <a:cs typeface="Times New Roman"/>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4558779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 Modeling - Tools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43870746"/>
              </p:ext>
            </p:extLst>
          </p:nvPr>
        </p:nvGraphicFramePr>
        <p:xfrm>
          <a:off x="381000" y="1340647"/>
          <a:ext cx="8534399" cy="5198265"/>
        </p:xfrm>
        <a:graphic>
          <a:graphicData uri="http://schemas.openxmlformats.org/drawingml/2006/table">
            <a:tbl>
              <a:tblPr/>
              <a:tblGrid>
                <a:gridCol w="1307069">
                  <a:extLst>
                    <a:ext uri="{9D8B030D-6E8A-4147-A177-3AD203B41FA5}">
                      <a16:colId xmlns:a16="http://schemas.microsoft.com/office/drawing/2014/main" val="20000"/>
                    </a:ext>
                  </a:extLst>
                </a:gridCol>
                <a:gridCol w="1614616">
                  <a:extLst>
                    <a:ext uri="{9D8B030D-6E8A-4147-A177-3AD203B41FA5}">
                      <a16:colId xmlns:a16="http://schemas.microsoft.com/office/drawing/2014/main" val="20001"/>
                    </a:ext>
                  </a:extLst>
                </a:gridCol>
                <a:gridCol w="922638">
                  <a:extLst>
                    <a:ext uri="{9D8B030D-6E8A-4147-A177-3AD203B41FA5}">
                      <a16:colId xmlns:a16="http://schemas.microsoft.com/office/drawing/2014/main" val="20002"/>
                    </a:ext>
                  </a:extLst>
                </a:gridCol>
                <a:gridCol w="1076411">
                  <a:extLst>
                    <a:ext uri="{9D8B030D-6E8A-4147-A177-3AD203B41FA5}">
                      <a16:colId xmlns:a16="http://schemas.microsoft.com/office/drawing/2014/main" val="20003"/>
                    </a:ext>
                  </a:extLst>
                </a:gridCol>
                <a:gridCol w="3613665">
                  <a:extLst>
                    <a:ext uri="{9D8B030D-6E8A-4147-A177-3AD203B41FA5}">
                      <a16:colId xmlns:a16="http://schemas.microsoft.com/office/drawing/2014/main" val="20004"/>
                    </a:ext>
                  </a:extLst>
                </a:gridCol>
              </a:tblGrid>
              <a:tr h="259033">
                <a:tc>
                  <a:txBody>
                    <a:bodyPr/>
                    <a:lstStyle/>
                    <a:p>
                      <a:pPr algn="ctr" fontAlgn="b"/>
                      <a:r>
                        <a:rPr lang="en-US" sz="1400" b="1" i="0" u="none" strike="noStrike" dirty="0">
                          <a:solidFill>
                            <a:srgbClr val="000000"/>
                          </a:solidFill>
                          <a:latin typeface="Calibri"/>
                        </a:rPr>
                        <a:t>Name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latin typeface="Calibri"/>
                        </a:rPr>
                        <a:t>Model/Algorithm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latin typeface="Calibri"/>
                        </a:rPr>
                        <a:t>Language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latin typeface="Calibri"/>
                        </a:rPr>
                        <a:t>Author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latin typeface="Calibri"/>
                        </a:rPr>
                        <a:t>Notes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10061">
                <a:tc>
                  <a:txBody>
                    <a:bodyPr/>
                    <a:lstStyle/>
                    <a:p>
                      <a:pPr algn="l" fontAlgn="b"/>
                      <a:r>
                        <a:rPr lang="en-US" sz="1400" b="1" i="0" u="sng" strike="noStrike" dirty="0" err="1">
                          <a:solidFill>
                            <a:srgbClr val="0000FF"/>
                          </a:solidFill>
                          <a:latin typeface="Calibri"/>
                          <a:hlinkClick r:id="rId2"/>
                        </a:rPr>
                        <a:t>lda</a:t>
                      </a:r>
                      <a:r>
                        <a:rPr lang="en-US" sz="1400" b="1" i="0" u="sng" strike="noStrike" dirty="0">
                          <a:solidFill>
                            <a:srgbClr val="0000FF"/>
                          </a:solidFill>
                          <a:latin typeface="Calibri"/>
                          <a:hlinkClick r:id="rId2"/>
                        </a:rPr>
                        <a:t>-c</a:t>
                      </a:r>
                      <a:endParaRPr lang="en-US" sz="1400" b="1" i="0" u="sng" strike="noStrike" dirty="0">
                        <a:solidFill>
                          <a:srgbClr val="0000FF"/>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dirty="0">
                          <a:solidFill>
                            <a:srgbClr val="000000"/>
                          </a:solidFill>
                          <a:latin typeface="Calibri"/>
                        </a:rPr>
                        <a:t>Latent </a:t>
                      </a:r>
                      <a:r>
                        <a:rPr lang="en-US" sz="1400" b="1" i="0" u="none" strike="noStrike" dirty="0" err="1">
                          <a:solidFill>
                            <a:srgbClr val="000000"/>
                          </a:solidFill>
                          <a:latin typeface="Calibri"/>
                        </a:rPr>
                        <a:t>Dirichlet</a:t>
                      </a:r>
                      <a:r>
                        <a:rPr lang="en-US" sz="1400" b="1" i="0" u="none" strike="noStrike" dirty="0">
                          <a:solidFill>
                            <a:srgbClr val="000000"/>
                          </a:solidFill>
                          <a:latin typeface="Calibri"/>
                        </a:rPr>
                        <a:t> allocation</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a:solidFill>
                            <a:srgbClr val="000000"/>
                          </a:solidFill>
                          <a:latin typeface="Calibri"/>
                        </a:rPr>
                        <a:t>C</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a:solidFill>
                            <a:srgbClr val="000000"/>
                          </a:solidFill>
                          <a:latin typeface="Calibri"/>
                        </a:rPr>
                        <a:t>D. Blei</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dirty="0">
                          <a:solidFill>
                            <a:srgbClr val="000000"/>
                          </a:solidFill>
                          <a:latin typeface="Calibri"/>
                        </a:rPr>
                        <a:t>This implements variational inference for LDA.</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10614">
                <a:tc>
                  <a:txBody>
                    <a:bodyPr/>
                    <a:lstStyle/>
                    <a:p>
                      <a:pPr algn="l" fontAlgn="b"/>
                      <a:r>
                        <a:rPr lang="en-US" sz="1400" b="0" i="0" u="sng" strike="noStrike" dirty="0">
                          <a:solidFill>
                            <a:srgbClr val="0000FF"/>
                          </a:solidFill>
                          <a:latin typeface="Calibri"/>
                          <a:hlinkClick r:id="rId3"/>
                        </a:rPr>
                        <a:t>class-</a:t>
                      </a:r>
                      <a:r>
                        <a:rPr lang="en-US" sz="1400" b="0" i="0" u="sng" strike="noStrike" dirty="0" err="1">
                          <a:solidFill>
                            <a:srgbClr val="0000FF"/>
                          </a:solidFill>
                          <a:latin typeface="Calibri"/>
                          <a:hlinkClick r:id="rId3"/>
                        </a:rPr>
                        <a:t>slda</a:t>
                      </a:r>
                      <a:endParaRPr lang="en-US" sz="1400" b="0" i="0" u="sng" strike="noStrike" dirty="0">
                        <a:solidFill>
                          <a:srgbClr val="0000FF"/>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Supervised topic models for classification</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C++</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C. Wang</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latin typeface="Calibri"/>
                        </a:rPr>
                        <a:t>Implements supervised topic models with a categorical response.</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036127">
                <a:tc>
                  <a:txBody>
                    <a:bodyPr/>
                    <a:lstStyle/>
                    <a:p>
                      <a:pPr algn="l" fontAlgn="b"/>
                      <a:r>
                        <a:rPr lang="en-US" sz="1400" b="0" i="0" u="sng" strike="noStrike">
                          <a:solidFill>
                            <a:srgbClr val="0000FF"/>
                          </a:solidFill>
                          <a:latin typeface="Calibri"/>
                          <a:hlinkClick r:id="rId4"/>
                        </a:rPr>
                        <a:t>lda</a:t>
                      </a:r>
                      <a:endParaRPr lang="en-US" sz="1400" b="0" i="0" u="sng" strike="noStrike">
                        <a:solidFill>
                          <a:srgbClr val="0000FF"/>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R package for Gibbs sampling in many models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R</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J. Chang</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Implements many models and is fast . Supports LDA, RTMs (for networked documents), MMSB (for network data), and </a:t>
                      </a:r>
                      <a:r>
                        <a:rPr lang="en-US" sz="1400" b="0" i="0" u="none" strike="noStrike" dirty="0" err="1">
                          <a:solidFill>
                            <a:srgbClr val="000000"/>
                          </a:solidFill>
                          <a:latin typeface="Calibri"/>
                        </a:rPr>
                        <a:t>sLDA</a:t>
                      </a:r>
                      <a:r>
                        <a:rPr lang="en-US" sz="1400" b="0" i="0" u="none" strike="noStrike" dirty="0">
                          <a:solidFill>
                            <a:srgbClr val="000000"/>
                          </a:solidFill>
                          <a:latin typeface="Calibri"/>
                        </a:rPr>
                        <a:t> (with a continuous response).</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18063">
                <a:tc>
                  <a:txBody>
                    <a:bodyPr/>
                    <a:lstStyle/>
                    <a:p>
                      <a:pPr algn="l" fontAlgn="b"/>
                      <a:r>
                        <a:rPr lang="en-US" sz="1400" b="0" i="0" u="sng" strike="noStrike">
                          <a:solidFill>
                            <a:srgbClr val="0000FF"/>
                          </a:solidFill>
                          <a:latin typeface="Calibri"/>
                          <a:hlinkClick r:id="rId5"/>
                        </a:rPr>
                        <a:t>tmve</a:t>
                      </a:r>
                      <a:endParaRPr lang="en-US" sz="1400" b="0" i="0" u="sng" strike="noStrike">
                        <a:solidFill>
                          <a:srgbClr val="0000FF"/>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latin typeface="Calibri"/>
                        </a:rPr>
                        <a:t>Topic Model Visualization Engine</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Python</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A. Chaney</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chemeClr val="tx1"/>
                          </a:solidFill>
                          <a:latin typeface="Calibri"/>
                        </a:rPr>
                        <a:t>A package for creating </a:t>
                      </a:r>
                      <a:r>
                        <a:rPr lang="en-US" sz="1400" b="0" i="0" u="none" strike="noStrike">
                          <a:solidFill>
                            <a:schemeClr val="tx1"/>
                          </a:solidFill>
                          <a:latin typeface="Calibri"/>
                        </a:rPr>
                        <a:t>corpus browsers.</a:t>
                      </a:r>
                      <a:endParaRPr lang="en-US" sz="1400" b="0" i="0" u="none" strike="noStrike" dirty="0">
                        <a:solidFill>
                          <a:schemeClr val="tx1"/>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777097">
                <a:tc>
                  <a:txBody>
                    <a:bodyPr/>
                    <a:lstStyle/>
                    <a:p>
                      <a:pPr algn="l" fontAlgn="b"/>
                      <a:r>
                        <a:rPr lang="en-US" sz="1400" b="0" i="0" u="sng" strike="noStrike">
                          <a:solidFill>
                            <a:srgbClr val="0000FF"/>
                          </a:solidFill>
                          <a:latin typeface="Calibri"/>
                          <a:hlinkClick r:id="rId6"/>
                        </a:rPr>
                        <a:t>dtm</a:t>
                      </a:r>
                      <a:endParaRPr lang="en-US" sz="1400" b="0" i="0" u="sng" strike="noStrike">
                        <a:solidFill>
                          <a:srgbClr val="0000FF"/>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latin typeface="Calibri"/>
                        </a:rPr>
                        <a:t>Dynamic topic models and the influence model</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C++</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S. </a:t>
                      </a:r>
                      <a:r>
                        <a:rPr lang="en-US" sz="1400" b="0" i="0" u="none" strike="noStrike" dirty="0" err="1">
                          <a:solidFill>
                            <a:srgbClr val="000000"/>
                          </a:solidFill>
                          <a:latin typeface="Calibri"/>
                        </a:rPr>
                        <a:t>Gerrish</a:t>
                      </a:r>
                      <a:endParaRPr lang="en-US" sz="1400" b="0" i="0" u="none" strike="noStrike" dirty="0">
                        <a:solidFill>
                          <a:srgbClr val="000000"/>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This implements topics that change over time and a model of how individual documents predict that change.</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10061">
                <a:tc>
                  <a:txBody>
                    <a:bodyPr/>
                    <a:lstStyle/>
                    <a:p>
                      <a:pPr algn="l" fontAlgn="b"/>
                      <a:r>
                        <a:rPr lang="en-US" sz="1400" b="0" i="0" u="sng" strike="noStrike">
                          <a:solidFill>
                            <a:srgbClr val="0000FF"/>
                          </a:solidFill>
                          <a:latin typeface="Calibri"/>
                          <a:hlinkClick r:id="rId7"/>
                        </a:rPr>
                        <a:t>ctm-c</a:t>
                      </a:r>
                      <a:endParaRPr lang="en-US" sz="1400" b="0" i="0" u="sng" strike="noStrike">
                        <a:solidFill>
                          <a:srgbClr val="0000FF"/>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latin typeface="Calibri"/>
                        </a:rPr>
                        <a:t>Correlated topic models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latin typeface="Calibri"/>
                        </a:rPr>
                        <a:t>C</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D. </a:t>
                      </a:r>
                      <a:r>
                        <a:rPr lang="en-US" sz="1400" b="0" i="0" u="none" strike="noStrike" dirty="0" err="1">
                          <a:solidFill>
                            <a:srgbClr val="000000"/>
                          </a:solidFill>
                          <a:latin typeface="Calibri"/>
                        </a:rPr>
                        <a:t>Blei</a:t>
                      </a:r>
                      <a:endParaRPr lang="en-US" sz="1400" b="0" i="0" u="none" strike="noStrike" dirty="0">
                        <a:solidFill>
                          <a:srgbClr val="000000"/>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latin typeface="Calibri"/>
                        </a:rPr>
                        <a:t>This implements variational inference for the CTM.</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59033">
                <a:tc>
                  <a:txBody>
                    <a:bodyPr/>
                    <a:lstStyle/>
                    <a:p>
                      <a:pPr algn="l" fontAlgn="b"/>
                      <a:r>
                        <a:rPr lang="en-US" sz="1400" b="1" i="0" u="sng" strike="noStrike">
                          <a:solidFill>
                            <a:srgbClr val="0000FF"/>
                          </a:solidFill>
                          <a:latin typeface="Calibri"/>
                          <a:hlinkClick r:id="rId8"/>
                        </a:rPr>
                        <a:t>Mallet</a:t>
                      </a:r>
                      <a:endParaRPr lang="en-US" sz="1400" b="1" i="0" u="sng" strike="noStrike">
                        <a:solidFill>
                          <a:srgbClr val="0000FF"/>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dirty="0">
                          <a:solidFill>
                            <a:srgbClr val="000000"/>
                          </a:solidFill>
                          <a:latin typeface="Calibri"/>
                        </a:rPr>
                        <a:t>LDA, Hierarchical LDA</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a:solidFill>
                            <a:srgbClr val="000000"/>
                          </a:solidFill>
                          <a:latin typeface="Calibri"/>
                        </a:rPr>
                        <a:t>Java</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a:solidFill>
                            <a:srgbClr val="000000"/>
                          </a:solidFill>
                          <a:latin typeface="Calibri"/>
                        </a:rPr>
                        <a:t>A. McCallum</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dirty="0">
                          <a:solidFill>
                            <a:srgbClr val="000000"/>
                          </a:solidFill>
                          <a:latin typeface="Calibri"/>
                        </a:rPr>
                        <a:t>Implements LDA and Hierarchical LDA</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598093">
                <a:tc>
                  <a:txBody>
                    <a:bodyPr/>
                    <a:lstStyle/>
                    <a:p>
                      <a:pPr algn="l" fontAlgn="b"/>
                      <a:r>
                        <a:rPr lang="en-US" sz="1400" b="1" i="0" u="sng" strike="noStrike" dirty="0">
                          <a:solidFill>
                            <a:srgbClr val="0000FF"/>
                          </a:solidFill>
                          <a:latin typeface="Calibri"/>
                          <a:hlinkClick r:id="rId9"/>
                        </a:rPr>
                        <a:t>Stanford topic modeling toolbox</a:t>
                      </a:r>
                      <a:endParaRPr lang="en-US" sz="1400" b="1" i="0" u="sng" strike="noStrike" dirty="0">
                        <a:solidFill>
                          <a:srgbClr val="0000FF"/>
                        </a:solidFill>
                        <a:latin typeface="Calibri"/>
                      </a:endParaRP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a:solidFill>
                            <a:srgbClr val="000000"/>
                          </a:solidFill>
                          <a:latin typeface="Calibri"/>
                        </a:rPr>
                        <a:t>LDA, Labeled LDA, Partially Labeled LDA</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dirty="0">
                          <a:solidFill>
                            <a:srgbClr val="000000"/>
                          </a:solidFill>
                          <a:latin typeface="Calibri"/>
                        </a:rPr>
                        <a:t>Java</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a:solidFill>
                            <a:srgbClr val="000000"/>
                          </a:solidFill>
                          <a:latin typeface="Calibri"/>
                        </a:rPr>
                        <a:t>Stanford NLP Group</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1" i="0" u="none" strike="noStrike" dirty="0">
                          <a:solidFill>
                            <a:srgbClr val="000000"/>
                          </a:solidFill>
                          <a:latin typeface="Calibri"/>
                        </a:rPr>
                        <a:t>Implements LDA, Labeled LDA, and PLDA</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
        <p:nvSpPr>
          <p:cNvPr id="4" name="Slide Number Placeholder 3"/>
          <p:cNvSpPr>
            <a:spLocks noGrp="1"/>
          </p:cNvSpPr>
          <p:nvPr>
            <p:ph type="sldNum" sz="quarter" idx="12"/>
          </p:nvPr>
        </p:nvSpPr>
        <p:spPr/>
        <p:txBody>
          <a:bodyPr/>
          <a:lstStyle/>
          <a:p>
            <a:fld id="{8B8A6D28-8101-4277-BD3B-09002AC06C4B}" type="slidenum">
              <a:rPr lang="en-US" smtClean="0"/>
              <a:pPr/>
              <a:t>44</a:t>
            </a:fld>
            <a:endParaRPr lang="en-US"/>
          </a:p>
        </p:txBody>
      </p:sp>
    </p:spTree>
    <p:extLst>
      <p:ext uri="{BB962C8B-B14F-4D97-AF65-F5344CB8AC3E}">
        <p14:creationId xmlns:p14="http://schemas.microsoft.com/office/powerpoint/2010/main" val="36775272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22313" y="4406900"/>
            <a:ext cx="7772400" cy="1362075"/>
          </a:xfrm>
        </p:spPr>
        <p:txBody>
          <a:bodyPr/>
          <a:lstStyle/>
          <a:p>
            <a:r>
              <a:rPr lang="en-US" dirty="0"/>
              <a:t>Word Embedding</a:t>
            </a:r>
          </a:p>
        </p:txBody>
      </p:sp>
      <p:sp>
        <p:nvSpPr>
          <p:cNvPr id="6" name="Text Placeholder 5"/>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8B8A6D28-8101-4277-BD3B-09002AC06C4B}" type="slidenum">
              <a:rPr lang="en-US" smtClean="0"/>
              <a:pPr/>
              <a:t>45</a:t>
            </a:fld>
            <a:endParaRPr lang="en-US"/>
          </a:p>
        </p:txBody>
      </p:sp>
    </p:spTree>
    <p:extLst>
      <p:ext uri="{BB962C8B-B14F-4D97-AF65-F5344CB8AC3E}">
        <p14:creationId xmlns:p14="http://schemas.microsoft.com/office/powerpoint/2010/main" val="37056857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524000"/>
            <a:ext cx="8305800" cy="5029200"/>
          </a:xfrm>
        </p:spPr>
        <p:txBody>
          <a:bodyPr>
            <a:normAutofit/>
          </a:bodyPr>
          <a:lstStyle/>
          <a:p>
            <a:r>
              <a:rPr lang="en-US" sz="2800" dirty="0"/>
              <a:t>Word embedding is one of the most popular language models recently.</a:t>
            </a:r>
          </a:p>
          <a:p>
            <a:pPr lvl="1"/>
            <a:r>
              <a:rPr lang="en-US" sz="2400" dirty="0"/>
              <a:t>Representation of document vocabulary</a:t>
            </a:r>
          </a:p>
          <a:p>
            <a:pPr lvl="1"/>
            <a:endParaRPr lang="en-US" sz="2400" dirty="0"/>
          </a:p>
          <a:p>
            <a:r>
              <a:rPr lang="en-US" sz="2800" dirty="0"/>
              <a:t>It is capable of capturing context of a word in a document, semantic and syntactic similarity, relation with other words, etc.</a:t>
            </a:r>
          </a:p>
          <a:p>
            <a:endParaRPr lang="en-US" sz="2800" dirty="0"/>
          </a:p>
          <a:p>
            <a:r>
              <a:rPr lang="en-US" sz="2800" dirty="0"/>
              <a:t>Loosely speaking, word </a:t>
            </a:r>
            <a:r>
              <a:rPr lang="en-US" sz="2800" dirty="0" err="1"/>
              <a:t>embeddings</a:t>
            </a:r>
            <a:r>
              <a:rPr lang="en-US" sz="2800" dirty="0"/>
              <a:t> are vector representations of particular words.</a:t>
            </a:r>
          </a:p>
          <a:p>
            <a:pPr lvl="1"/>
            <a:endParaRPr lang="en-US" sz="24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46</a:t>
            </a:fld>
            <a:endParaRPr lang="en-US" dirty="0"/>
          </a:p>
        </p:txBody>
      </p:sp>
      <p:sp>
        <p:nvSpPr>
          <p:cNvPr id="5" name="Title 1"/>
          <p:cNvSpPr>
            <a:spLocks noGrp="1"/>
          </p:cNvSpPr>
          <p:nvPr>
            <p:ph type="title"/>
          </p:nvPr>
        </p:nvSpPr>
        <p:spPr/>
        <p:txBody>
          <a:bodyPr>
            <a:normAutofit/>
          </a:bodyPr>
          <a:lstStyle/>
          <a:p>
            <a:r>
              <a:rPr lang="en-US" dirty="0"/>
              <a:t>Word Embedding</a:t>
            </a:r>
          </a:p>
        </p:txBody>
      </p:sp>
    </p:spTree>
    <p:extLst>
      <p:ext uri="{BB962C8B-B14F-4D97-AF65-F5344CB8AC3E}">
        <p14:creationId xmlns:p14="http://schemas.microsoft.com/office/powerpoint/2010/main" val="7219090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Why Do We Need It?</a:t>
            </a:r>
            <a:endParaRPr lang="zh-CN" altLang="en-US" dirty="0"/>
          </a:p>
        </p:txBody>
      </p:sp>
      <p:sp>
        <p:nvSpPr>
          <p:cNvPr id="3" name="Content Placeholder 2"/>
          <p:cNvSpPr>
            <a:spLocks noGrp="1"/>
          </p:cNvSpPr>
          <p:nvPr>
            <p:ph idx="1"/>
          </p:nvPr>
        </p:nvSpPr>
        <p:spPr/>
        <p:txBody>
          <a:bodyPr>
            <a:normAutofit/>
          </a:bodyPr>
          <a:lstStyle/>
          <a:p>
            <a:r>
              <a:rPr lang="en-US" altLang="zh-CN" sz="2800" dirty="0"/>
              <a:t>In the traditional Vector Space Model (VSM), each word is represented in a separate dimension.</a:t>
            </a:r>
          </a:p>
          <a:p>
            <a:pPr lvl="1"/>
            <a:r>
              <a:rPr lang="en-US" altLang="zh-CN" sz="2400" dirty="0"/>
              <a:t>The dimensionality of VSM equals the vocabulary size.</a:t>
            </a:r>
          </a:p>
          <a:p>
            <a:pPr lvl="1"/>
            <a:r>
              <a:rPr lang="en-US" altLang="zh-CN" sz="2400" dirty="0"/>
              <a:t>Each word is independent.</a:t>
            </a:r>
            <a:endParaRPr lang="zh-CN" altLang="en-US" sz="24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47</a:t>
            </a:fld>
            <a:endParaRPr lang="en-US"/>
          </a:p>
        </p:txBody>
      </p:sp>
      <p:pic>
        <p:nvPicPr>
          <p:cNvPr id="5" name="Picture 4"/>
          <p:cNvPicPr>
            <a:picLocks noChangeAspect="1"/>
          </p:cNvPicPr>
          <p:nvPr/>
        </p:nvPicPr>
        <p:blipFill>
          <a:blip r:embed="rId2"/>
          <a:stretch>
            <a:fillRect/>
          </a:stretch>
        </p:blipFill>
        <p:spPr>
          <a:xfrm>
            <a:off x="2364811" y="3525912"/>
            <a:ext cx="4414377" cy="2847644"/>
          </a:xfrm>
          <a:prstGeom prst="rect">
            <a:avLst/>
          </a:prstGeom>
        </p:spPr>
      </p:pic>
    </p:spTree>
    <p:extLst>
      <p:ext uri="{BB962C8B-B14F-4D97-AF65-F5344CB8AC3E}">
        <p14:creationId xmlns:p14="http://schemas.microsoft.com/office/powerpoint/2010/main" val="24341929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Why Do We Need It?</a:t>
            </a:r>
            <a:endParaRPr lang="zh-CN" altLang="en-US" dirty="0"/>
          </a:p>
        </p:txBody>
      </p:sp>
      <p:sp>
        <p:nvSpPr>
          <p:cNvPr id="3" name="Content Placeholder 2"/>
          <p:cNvSpPr>
            <a:spLocks noGrp="1"/>
          </p:cNvSpPr>
          <p:nvPr>
            <p:ph idx="1"/>
          </p:nvPr>
        </p:nvSpPr>
        <p:spPr>
          <a:xfrm>
            <a:off x="457200" y="1600200"/>
            <a:ext cx="8229600" cy="5029200"/>
          </a:xfrm>
        </p:spPr>
        <p:txBody>
          <a:bodyPr>
            <a:normAutofit/>
          </a:bodyPr>
          <a:lstStyle/>
          <a:p>
            <a:r>
              <a:rPr lang="en-US" altLang="zh-CN" sz="2800" dirty="0"/>
              <a:t>However, this simple representation does not capture the relationships between words.</a:t>
            </a:r>
          </a:p>
          <a:p>
            <a:pPr lvl="1"/>
            <a:r>
              <a:rPr lang="en-US" altLang="zh-CN" sz="2400" dirty="0"/>
              <a:t>E.g., “Berlin” &lt;-&gt; “Germany”, “Beijing” &lt;-&gt; “China”</a:t>
            </a:r>
          </a:p>
          <a:p>
            <a:pPr lvl="1"/>
            <a:endParaRPr lang="en-US" altLang="zh-CN" sz="2400" dirty="0"/>
          </a:p>
          <a:p>
            <a:r>
              <a:rPr lang="en-US" altLang="zh-CN" sz="2800" dirty="0"/>
              <a:t>The high dimensionality often leads to very sparse representations.</a:t>
            </a:r>
          </a:p>
          <a:p>
            <a:pPr lvl="1"/>
            <a:endParaRPr lang="en-US" altLang="zh-CN" sz="2400" dirty="0"/>
          </a:p>
          <a:p>
            <a:r>
              <a:rPr lang="en-US" altLang="zh-CN" sz="2800" dirty="0"/>
              <a:t>Word2Vec, one of the most popular technique to learn word </a:t>
            </a:r>
            <a:r>
              <a:rPr lang="en-US" altLang="zh-CN" sz="2800" dirty="0" err="1"/>
              <a:t>embeddings</a:t>
            </a:r>
            <a:r>
              <a:rPr lang="en-US" altLang="zh-CN" sz="2800" dirty="0"/>
              <a:t>, aims to learn a more compact (low-dimensionality) representation of words, with their relationships preserved.</a:t>
            </a:r>
            <a:endParaRPr lang="zh-CN" altLang="en-US" sz="28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48</a:t>
            </a:fld>
            <a:endParaRPr lang="en-US"/>
          </a:p>
        </p:txBody>
      </p:sp>
    </p:spTree>
    <p:extLst>
      <p:ext uri="{BB962C8B-B14F-4D97-AF65-F5344CB8AC3E}">
        <p14:creationId xmlns:p14="http://schemas.microsoft.com/office/powerpoint/2010/main" val="28868954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Word Relationships</a:t>
            </a:r>
            <a:endParaRPr lang="zh-CN" altLang="en-US" dirty="0"/>
          </a:p>
        </p:txBody>
      </p:sp>
      <p:sp>
        <p:nvSpPr>
          <p:cNvPr id="3" name="Content Placeholder 2"/>
          <p:cNvSpPr>
            <a:spLocks noGrp="1"/>
          </p:cNvSpPr>
          <p:nvPr>
            <p:ph idx="1"/>
          </p:nvPr>
        </p:nvSpPr>
        <p:spPr/>
        <p:txBody>
          <a:bodyPr/>
          <a:lstStyle/>
          <a:p>
            <a:r>
              <a:rPr lang="en-US" altLang="zh-CN" dirty="0"/>
              <a:t>Semantic</a:t>
            </a:r>
          </a:p>
          <a:p>
            <a:endParaRPr lang="en-US" altLang="zh-CN" dirty="0"/>
          </a:p>
          <a:p>
            <a:endParaRPr lang="en-US" altLang="zh-CN" dirty="0"/>
          </a:p>
          <a:p>
            <a:r>
              <a:rPr lang="en-US" altLang="zh-CN" dirty="0"/>
              <a:t>Syntactic</a:t>
            </a:r>
            <a:endParaRPr lang="zh-CN" altLang="en-US"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49</a:t>
            </a:fld>
            <a:endParaRPr lang="en-US"/>
          </a:p>
        </p:txBody>
      </p:sp>
      <p:pic>
        <p:nvPicPr>
          <p:cNvPr id="5" name="Picture 4"/>
          <p:cNvPicPr>
            <a:picLocks noChangeAspect="1"/>
          </p:cNvPicPr>
          <p:nvPr/>
        </p:nvPicPr>
        <p:blipFill>
          <a:blip r:embed="rId2"/>
          <a:stretch>
            <a:fillRect/>
          </a:stretch>
        </p:blipFill>
        <p:spPr>
          <a:xfrm>
            <a:off x="2133600" y="2133600"/>
            <a:ext cx="5062538" cy="1299651"/>
          </a:xfrm>
          <a:prstGeom prst="rect">
            <a:avLst/>
          </a:prstGeom>
        </p:spPr>
      </p:pic>
      <p:pic>
        <p:nvPicPr>
          <p:cNvPr id="6" name="Picture 5"/>
          <p:cNvPicPr>
            <a:picLocks noChangeAspect="1"/>
          </p:cNvPicPr>
          <p:nvPr/>
        </p:nvPicPr>
        <p:blipFill>
          <a:blip r:embed="rId3"/>
          <a:stretch>
            <a:fillRect/>
          </a:stretch>
        </p:blipFill>
        <p:spPr>
          <a:xfrm>
            <a:off x="2133600" y="3966651"/>
            <a:ext cx="5054991" cy="2133600"/>
          </a:xfrm>
          <a:prstGeom prst="rect">
            <a:avLst/>
          </a:prstGeom>
        </p:spPr>
      </p:pic>
    </p:spTree>
    <p:extLst>
      <p:ext uri="{BB962C8B-B14F-4D97-AF65-F5344CB8AC3E}">
        <p14:creationId xmlns:p14="http://schemas.microsoft.com/office/powerpoint/2010/main" val="8761319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Classification</a:t>
            </a:r>
          </a:p>
        </p:txBody>
      </p:sp>
      <p:sp>
        <p:nvSpPr>
          <p:cNvPr id="3" name="Content Placeholder 2"/>
          <p:cNvSpPr>
            <a:spLocks noGrp="1"/>
          </p:cNvSpPr>
          <p:nvPr>
            <p:ph idx="1"/>
          </p:nvPr>
        </p:nvSpPr>
        <p:spPr>
          <a:xfrm>
            <a:off x="228600" y="1447800"/>
            <a:ext cx="8763000" cy="5105400"/>
          </a:xfrm>
        </p:spPr>
        <p:txBody>
          <a:bodyPr>
            <a:noAutofit/>
          </a:bodyPr>
          <a:lstStyle/>
          <a:p>
            <a:r>
              <a:rPr lang="en-US" sz="2400" dirty="0"/>
              <a:t>Text Classification or text categorization is a problem in library science, information science, and computer science. Text classification is the task of choosing correct class label for a given input. </a:t>
            </a:r>
          </a:p>
          <a:p>
            <a:endParaRPr lang="en-US" sz="2400" dirty="0"/>
          </a:p>
          <a:p>
            <a:r>
              <a:rPr lang="en-US" sz="2400" dirty="0"/>
              <a:t>Some examples of text classification tasks are </a:t>
            </a:r>
          </a:p>
          <a:p>
            <a:pPr lvl="1"/>
            <a:r>
              <a:rPr lang="en-US" sz="2000" dirty="0"/>
              <a:t>Deciding whether an email is a spam or not (</a:t>
            </a:r>
            <a:r>
              <a:rPr lang="en-US" sz="2000" b="1" dirty="0"/>
              <a:t>spam detection</a:t>
            </a:r>
            <a:r>
              <a:rPr lang="en-US" sz="2000" dirty="0"/>
              <a:t>) .</a:t>
            </a:r>
          </a:p>
          <a:p>
            <a:pPr lvl="1"/>
            <a:r>
              <a:rPr lang="en-US" sz="2000" dirty="0"/>
              <a:t>Deciding whether the topic of a news article is from a fixed list of topic areas such as “sports”, “technology”, and “politics” (</a:t>
            </a:r>
            <a:r>
              <a:rPr lang="en-US" sz="2000" b="1" dirty="0"/>
              <a:t>document classification</a:t>
            </a:r>
            <a:r>
              <a:rPr lang="en-US" sz="2000" dirty="0"/>
              <a:t>).</a:t>
            </a:r>
          </a:p>
          <a:p>
            <a:pPr lvl="1"/>
            <a:r>
              <a:rPr lang="en-US" sz="2000" dirty="0"/>
              <a:t>Deciding whether a given occurrence of the word </a:t>
            </a:r>
            <a:r>
              <a:rPr lang="en-US" sz="2000" i="1" dirty="0"/>
              <a:t>bank</a:t>
            </a:r>
            <a:r>
              <a:rPr lang="en-US" sz="2000" dirty="0"/>
              <a:t> is used to refer to a river bank, a financial institution, the act of tilting to the side, or the act of depositing something in a financial institution (</a:t>
            </a:r>
            <a:r>
              <a:rPr lang="en-US" sz="2000" b="1" dirty="0"/>
              <a:t>word sense disambiguation</a:t>
            </a:r>
            <a:r>
              <a:rPr lang="en-US" sz="2000" dirty="0"/>
              <a:t>). </a:t>
            </a:r>
          </a:p>
        </p:txBody>
      </p:sp>
      <p:sp>
        <p:nvSpPr>
          <p:cNvPr id="4" name="Slide Number Placeholder 3"/>
          <p:cNvSpPr>
            <a:spLocks noGrp="1"/>
          </p:cNvSpPr>
          <p:nvPr>
            <p:ph type="sldNum" sz="quarter" idx="12"/>
          </p:nvPr>
        </p:nvSpPr>
        <p:spPr/>
        <p:txBody>
          <a:bodyPr/>
          <a:lstStyle/>
          <a:p>
            <a:fld id="{8B8A6D28-8101-4277-BD3B-09002AC06C4B}" type="slidenum">
              <a:rPr lang="en-US" smtClean="0"/>
              <a:pPr/>
              <a:t>5</a:t>
            </a:fld>
            <a:endParaRPr lang="en-US"/>
          </a:p>
        </p:txBody>
      </p:sp>
    </p:spTree>
    <p:extLst>
      <p:ext uri="{BB962C8B-B14F-4D97-AF65-F5344CB8AC3E}">
        <p14:creationId xmlns:p14="http://schemas.microsoft.com/office/powerpoint/2010/main" val="12723955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Vector Representation of Words</a:t>
            </a:r>
          </a:p>
        </p:txBody>
      </p:sp>
      <p:sp>
        <p:nvSpPr>
          <p:cNvPr id="3" name="Content Placeholder 2"/>
          <p:cNvSpPr>
            <a:spLocks noGrp="1"/>
          </p:cNvSpPr>
          <p:nvPr>
            <p:ph idx="1"/>
          </p:nvPr>
        </p:nvSpPr>
        <p:spPr/>
        <p:txBody>
          <a:bodyPr>
            <a:normAutofit/>
          </a:bodyPr>
          <a:lstStyle/>
          <a:p>
            <a:r>
              <a:rPr lang="en-US" sz="2000" dirty="0"/>
              <a:t>Vector space models (VSMs) represent (embed) words in a continuous vector space </a:t>
            </a:r>
          </a:p>
          <a:p>
            <a:pPr lvl="1"/>
            <a:r>
              <a:rPr lang="en-US" sz="2000" dirty="0"/>
              <a:t>Theoretical foundation in Linguistics: Distributional Hypothesis </a:t>
            </a:r>
          </a:p>
          <a:p>
            <a:pPr lvl="2"/>
            <a:r>
              <a:rPr lang="en-US" sz="2000" dirty="0"/>
              <a:t>Words with similar meanings will occur with similar neighbors if enough text material is available (Rubenstein et al. 1967). </a:t>
            </a:r>
          </a:p>
          <a:p>
            <a:r>
              <a:rPr lang="en-US" sz="2000" dirty="0"/>
              <a:t>Approaches that leverage VSMs can be divided into two categories</a:t>
            </a:r>
          </a:p>
        </p:txBody>
      </p:sp>
      <p:sp>
        <p:nvSpPr>
          <p:cNvPr id="4" name="Slide Number Placeholder 3"/>
          <p:cNvSpPr>
            <a:spLocks noGrp="1"/>
          </p:cNvSpPr>
          <p:nvPr>
            <p:ph type="sldNum" sz="quarter" idx="12"/>
          </p:nvPr>
        </p:nvSpPr>
        <p:spPr/>
        <p:txBody>
          <a:bodyPr/>
          <a:lstStyle/>
          <a:p>
            <a:fld id="{C3B144FA-A4B6-4BA2-9DD1-C172BBD468E4}" type="slidenum">
              <a:rPr lang="en-US" smtClean="0"/>
              <a:t>50</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072585046"/>
              </p:ext>
            </p:extLst>
          </p:nvPr>
        </p:nvGraphicFramePr>
        <p:xfrm>
          <a:off x="709017" y="3998714"/>
          <a:ext cx="7583091" cy="1558530"/>
        </p:xfrm>
        <a:graphic>
          <a:graphicData uri="http://schemas.openxmlformats.org/drawingml/2006/table">
            <a:tbl>
              <a:tblPr firstRow="1" bandRow="1">
                <a:tableStyleId>{69012ECD-51FC-41F1-AA8D-1B2483CD663E}</a:tableStyleId>
              </a:tblPr>
              <a:tblGrid>
                <a:gridCol w="1229437">
                  <a:extLst>
                    <a:ext uri="{9D8B030D-6E8A-4147-A177-3AD203B41FA5}">
                      <a16:colId xmlns:a16="http://schemas.microsoft.com/office/drawing/2014/main" val="20000"/>
                    </a:ext>
                  </a:extLst>
                </a:gridCol>
                <a:gridCol w="1283565">
                  <a:extLst>
                    <a:ext uri="{9D8B030D-6E8A-4147-A177-3AD203B41FA5}">
                      <a16:colId xmlns:a16="http://schemas.microsoft.com/office/drawing/2014/main" val="20001"/>
                    </a:ext>
                  </a:extLst>
                </a:gridCol>
                <a:gridCol w="5070089">
                  <a:extLst>
                    <a:ext uri="{9D8B030D-6E8A-4147-A177-3AD203B41FA5}">
                      <a16:colId xmlns:a16="http://schemas.microsoft.com/office/drawing/2014/main" val="20002"/>
                    </a:ext>
                  </a:extLst>
                </a:gridCol>
              </a:tblGrid>
              <a:tr h="268712">
                <a:tc>
                  <a:txBody>
                    <a:bodyPr/>
                    <a:lstStyle/>
                    <a:p>
                      <a:pPr algn="ctr"/>
                      <a:r>
                        <a:rPr lang="en-US" sz="1200" dirty="0"/>
                        <a:t>Approach</a:t>
                      </a:r>
                    </a:p>
                  </a:txBody>
                  <a:tcPr marL="68580" marR="68580" marT="34290" marB="34290"/>
                </a:tc>
                <a:tc>
                  <a:txBody>
                    <a:bodyPr/>
                    <a:lstStyle/>
                    <a:p>
                      <a:pPr algn="ctr"/>
                      <a:r>
                        <a:rPr lang="en-US" sz="1200" dirty="0"/>
                        <a:t> Example</a:t>
                      </a:r>
                    </a:p>
                  </a:txBody>
                  <a:tcPr marL="68580" marR="68580" marT="34290" marB="34290"/>
                </a:tc>
                <a:tc>
                  <a:txBody>
                    <a:bodyPr/>
                    <a:lstStyle/>
                    <a:p>
                      <a:pPr algn="ctr"/>
                      <a:r>
                        <a:rPr lang="en-US" sz="1200" dirty="0"/>
                        <a:t>Description</a:t>
                      </a:r>
                    </a:p>
                  </a:txBody>
                  <a:tcPr marL="68580" marR="68580" marT="34290" marB="34290"/>
                </a:tc>
                <a:extLst>
                  <a:ext uri="{0D108BD9-81ED-4DB2-BD59-A6C34878D82A}">
                    <a16:rowId xmlns:a16="http://schemas.microsoft.com/office/drawing/2014/main" val="10000"/>
                  </a:ext>
                </a:extLst>
              </a:tr>
              <a:tr h="644909">
                <a:tc>
                  <a:txBody>
                    <a:bodyPr/>
                    <a:lstStyle/>
                    <a:p>
                      <a:r>
                        <a:rPr lang="en-US" sz="1200" dirty="0"/>
                        <a:t>Count-based</a:t>
                      </a:r>
                      <a:r>
                        <a:rPr lang="en-US" sz="1200" baseline="0" dirty="0"/>
                        <a:t> methods</a:t>
                      </a:r>
                      <a:endParaRPr lang="en-US" sz="1200" dirty="0"/>
                    </a:p>
                  </a:txBody>
                  <a:tcPr marL="68580" marR="68580" marT="34290" marB="34290"/>
                </a:tc>
                <a:tc>
                  <a:txBody>
                    <a:bodyPr/>
                    <a:lstStyle/>
                    <a:p>
                      <a:r>
                        <a:rPr lang="en-US" sz="1200" b="1" dirty="0"/>
                        <a:t>Latent semantic</a:t>
                      </a:r>
                      <a:r>
                        <a:rPr lang="en-US" sz="1200" b="1" baseline="0" dirty="0"/>
                        <a:t> analysis</a:t>
                      </a:r>
                      <a:endParaRPr lang="en-US" sz="1200" b="1" dirty="0"/>
                    </a:p>
                  </a:txBody>
                  <a:tcPr marL="68580" marR="68580" marT="34290" marB="34290"/>
                </a:tc>
                <a:tc>
                  <a:txBody>
                    <a:bodyPr/>
                    <a:lstStyle/>
                    <a:p>
                      <a:r>
                        <a:rPr lang="en-US" sz="1200" dirty="0"/>
                        <a:t>Compute how often some word co-occurs with its neighbor words in a large text corpus, and then map these count-statistics down to a small, dense vector for each word</a:t>
                      </a:r>
                    </a:p>
                  </a:txBody>
                  <a:tcPr marL="68580" marR="68580" marT="34290" marB="34290"/>
                </a:tc>
                <a:extLst>
                  <a:ext uri="{0D108BD9-81ED-4DB2-BD59-A6C34878D82A}">
                    <a16:rowId xmlns:a16="http://schemas.microsoft.com/office/drawing/2014/main" val="10001"/>
                  </a:ext>
                </a:extLst>
              </a:tr>
              <a:tr h="644909">
                <a:tc>
                  <a:txBody>
                    <a:bodyPr/>
                    <a:lstStyle/>
                    <a:p>
                      <a:r>
                        <a:rPr lang="en-US" sz="1200" b="1" dirty="0"/>
                        <a:t>Predictive</a:t>
                      </a:r>
                      <a:r>
                        <a:rPr lang="en-US" sz="1200" b="1" baseline="0" dirty="0"/>
                        <a:t> methods </a:t>
                      </a:r>
                      <a:endParaRPr lang="en-US" sz="1200" b="1" dirty="0"/>
                    </a:p>
                  </a:txBody>
                  <a:tcPr marL="68580" marR="68580" marT="34290" marB="34290"/>
                </a:tc>
                <a:tc>
                  <a:txBody>
                    <a:bodyPr/>
                    <a:lstStyle/>
                    <a:p>
                      <a:r>
                        <a:rPr lang="en-US" sz="1200" b="1" dirty="0"/>
                        <a:t>Neural</a:t>
                      </a:r>
                      <a:r>
                        <a:rPr lang="en-US" sz="1200" b="1" baseline="0" dirty="0"/>
                        <a:t> probabilistic language model</a:t>
                      </a:r>
                      <a:endParaRPr lang="en-US" sz="1200" b="1" dirty="0"/>
                    </a:p>
                  </a:txBody>
                  <a:tcPr marL="68580" marR="68580" marT="34290" marB="34290"/>
                </a:tc>
                <a:tc>
                  <a:txBody>
                    <a:bodyPr/>
                    <a:lstStyle/>
                    <a:p>
                      <a:r>
                        <a:rPr lang="en-US" sz="1200" b="1" dirty="0"/>
                        <a:t>Directly predict a word from its neighbors in terms of learned small, dense embedding vectors (considered parameters of the model)</a:t>
                      </a:r>
                    </a:p>
                  </a:txBody>
                  <a:tcPr marL="68580" marR="68580" marT="34290" marB="3429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41023731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Word2vec –Vector Representation of Words (</a:t>
            </a:r>
            <a:r>
              <a:rPr lang="en-US" dirty="0" err="1"/>
              <a:t>Mikolov</a:t>
            </a:r>
            <a:r>
              <a:rPr lang="en-US" dirty="0"/>
              <a:t> et al. 2013)</a:t>
            </a:r>
          </a:p>
        </p:txBody>
      </p:sp>
      <p:sp>
        <p:nvSpPr>
          <p:cNvPr id="3" name="Content Placeholder 2"/>
          <p:cNvSpPr>
            <a:spLocks noGrp="1"/>
          </p:cNvSpPr>
          <p:nvPr>
            <p:ph idx="1"/>
          </p:nvPr>
        </p:nvSpPr>
        <p:spPr>
          <a:xfrm>
            <a:off x="785917" y="2076881"/>
            <a:ext cx="8034437" cy="3263504"/>
          </a:xfrm>
        </p:spPr>
        <p:txBody>
          <a:bodyPr>
            <a:noAutofit/>
          </a:bodyPr>
          <a:lstStyle/>
          <a:p>
            <a:r>
              <a:rPr lang="en-US" sz="1800" dirty="0"/>
              <a:t>Word2vec: computationally-efficient, 2-layer predictive NN for learning word </a:t>
            </a:r>
            <a:r>
              <a:rPr lang="en-US" sz="1800" dirty="0" err="1"/>
              <a:t>embeddings</a:t>
            </a:r>
            <a:r>
              <a:rPr lang="en-US" sz="1800" dirty="0"/>
              <a:t> from raw text</a:t>
            </a:r>
          </a:p>
          <a:p>
            <a:pPr lvl="1"/>
            <a:r>
              <a:rPr lang="en-US" sz="1800" dirty="0"/>
              <a:t>Considered deep for its ability to digest expansive data sets quickly</a:t>
            </a:r>
          </a:p>
          <a:p>
            <a:r>
              <a:rPr lang="en-US" sz="1800" dirty="0"/>
              <a:t>Can be used for unsupervised learning of words</a:t>
            </a:r>
          </a:p>
          <a:p>
            <a:pPr lvl="1"/>
            <a:r>
              <a:rPr lang="en-US" sz="1800" dirty="0"/>
              <a:t>Relationships between different words</a:t>
            </a:r>
          </a:p>
          <a:p>
            <a:pPr lvl="1"/>
            <a:r>
              <a:rPr lang="en-US" sz="1800" dirty="0"/>
              <a:t>Ability to abstract higher meaning between words (e.g., Tucson is a city in the state of Arizona)</a:t>
            </a:r>
          </a:p>
          <a:p>
            <a:pPr lvl="1"/>
            <a:endParaRPr lang="en-US" sz="1800" dirty="0"/>
          </a:p>
          <a:p>
            <a:pPr lvl="1"/>
            <a:endParaRPr lang="en-US" sz="1800" dirty="0"/>
          </a:p>
          <a:p>
            <a:pPr lvl="1"/>
            <a:endParaRPr lang="en-US" sz="1800" dirty="0"/>
          </a:p>
          <a:p>
            <a:pPr marL="342900" lvl="1" indent="0">
              <a:buNone/>
            </a:pPr>
            <a:endParaRPr lang="en-US" sz="1800" dirty="0"/>
          </a:p>
          <a:p>
            <a:r>
              <a:rPr lang="en-US" sz="1800" dirty="0"/>
              <a:t>Useful for language modeling, sentiment analysis, and more</a:t>
            </a:r>
          </a:p>
          <a:p>
            <a:endParaRPr lang="en-US" dirty="0"/>
          </a:p>
          <a:p>
            <a:endParaRPr lang="en-US" dirty="0"/>
          </a:p>
          <a:p>
            <a:pPr marL="0" indent="0">
              <a:buNone/>
            </a:pPr>
            <a:endParaRPr lang="en-US" dirty="0"/>
          </a:p>
          <a:p>
            <a:pPr lvl="1"/>
            <a:endParaRPr lang="en-US" dirty="0"/>
          </a:p>
          <a:p>
            <a:endParaRPr lang="en-US" sz="2400" dirty="0"/>
          </a:p>
          <a:p>
            <a:endParaRPr lang="en-US" dirty="0"/>
          </a:p>
        </p:txBody>
      </p:sp>
      <p:sp>
        <p:nvSpPr>
          <p:cNvPr id="4" name="Slide Number Placeholder 3"/>
          <p:cNvSpPr>
            <a:spLocks noGrp="1"/>
          </p:cNvSpPr>
          <p:nvPr>
            <p:ph type="sldNum" sz="quarter" idx="12"/>
          </p:nvPr>
        </p:nvSpPr>
        <p:spPr/>
        <p:txBody>
          <a:bodyPr/>
          <a:lstStyle/>
          <a:p>
            <a:fld id="{C3B144FA-A4B6-4BA2-9DD1-C172BBD468E4}" type="slidenum">
              <a:rPr lang="en-US" smtClean="0"/>
              <a:t>51</a:t>
            </a:fld>
            <a:endParaRPr lang="en-US"/>
          </a:p>
        </p:txBody>
      </p:sp>
      <p:sp>
        <p:nvSpPr>
          <p:cNvPr id="7" name="Rectangle 6"/>
          <p:cNvSpPr/>
          <p:nvPr/>
        </p:nvSpPr>
        <p:spPr>
          <a:xfrm>
            <a:off x="2133600" y="4426068"/>
            <a:ext cx="2047554" cy="1048902"/>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endParaRPr lang="en-US" sz="1350"/>
          </a:p>
        </p:txBody>
      </p:sp>
      <p:sp>
        <p:nvSpPr>
          <p:cNvPr id="8" name="Rectangle 7"/>
          <p:cNvSpPr/>
          <p:nvPr/>
        </p:nvSpPr>
        <p:spPr>
          <a:xfrm>
            <a:off x="4293549" y="4440154"/>
            <a:ext cx="1771650" cy="1049876"/>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endParaRPr lang="en-US" sz="1350"/>
          </a:p>
        </p:txBody>
      </p:sp>
      <p:sp>
        <p:nvSpPr>
          <p:cNvPr id="9" name="TextBox 8"/>
          <p:cNvSpPr txBox="1"/>
          <p:nvPr/>
        </p:nvSpPr>
        <p:spPr>
          <a:xfrm>
            <a:off x="2350449" y="4540369"/>
            <a:ext cx="685800" cy="276999"/>
          </a:xfrm>
          <a:prstGeom prst="rect">
            <a:avLst/>
          </a:prstGeom>
          <a:noFill/>
        </p:spPr>
        <p:txBody>
          <a:bodyPr wrap="square" rtlCol="0">
            <a:spAutoFit/>
          </a:bodyPr>
          <a:lstStyle/>
          <a:p>
            <a:pPr algn="ctr"/>
            <a:r>
              <a:rPr lang="en-US" sz="1200" b="1" dirty="0"/>
              <a:t>Tucson</a:t>
            </a:r>
          </a:p>
        </p:txBody>
      </p:sp>
      <p:sp>
        <p:nvSpPr>
          <p:cNvPr id="10" name="TextBox 9"/>
          <p:cNvSpPr txBox="1"/>
          <p:nvPr/>
        </p:nvSpPr>
        <p:spPr>
          <a:xfrm>
            <a:off x="3389626" y="4540369"/>
            <a:ext cx="707827" cy="276999"/>
          </a:xfrm>
          <a:prstGeom prst="rect">
            <a:avLst/>
          </a:prstGeom>
          <a:noFill/>
        </p:spPr>
        <p:txBody>
          <a:bodyPr wrap="square" rtlCol="0">
            <a:spAutoFit/>
          </a:bodyPr>
          <a:lstStyle/>
          <a:p>
            <a:r>
              <a:rPr lang="en-US" sz="1200" b="1" dirty="0"/>
              <a:t>Arizona</a:t>
            </a:r>
          </a:p>
        </p:txBody>
      </p:sp>
      <p:sp>
        <p:nvSpPr>
          <p:cNvPr id="11" name="TextBox 10"/>
          <p:cNvSpPr txBox="1"/>
          <p:nvPr/>
        </p:nvSpPr>
        <p:spPr>
          <a:xfrm>
            <a:off x="2410807" y="4817368"/>
            <a:ext cx="628650" cy="276999"/>
          </a:xfrm>
          <a:prstGeom prst="rect">
            <a:avLst/>
          </a:prstGeom>
          <a:noFill/>
        </p:spPr>
        <p:txBody>
          <a:bodyPr wrap="square" rtlCol="0">
            <a:spAutoFit/>
          </a:bodyPr>
          <a:lstStyle/>
          <a:p>
            <a:r>
              <a:rPr lang="en-US" sz="1200" b="1" dirty="0"/>
              <a:t>Car</a:t>
            </a:r>
          </a:p>
        </p:txBody>
      </p:sp>
      <p:sp>
        <p:nvSpPr>
          <p:cNvPr id="12" name="TextBox 11"/>
          <p:cNvSpPr txBox="1"/>
          <p:nvPr/>
        </p:nvSpPr>
        <p:spPr>
          <a:xfrm>
            <a:off x="3434744" y="4817368"/>
            <a:ext cx="707827" cy="276999"/>
          </a:xfrm>
          <a:prstGeom prst="rect">
            <a:avLst/>
          </a:prstGeom>
          <a:noFill/>
        </p:spPr>
        <p:txBody>
          <a:bodyPr wrap="square" rtlCol="0">
            <a:spAutoFit/>
          </a:bodyPr>
          <a:lstStyle/>
          <a:p>
            <a:r>
              <a:rPr lang="en-US" sz="1200" b="1" dirty="0"/>
              <a:t>Truck</a:t>
            </a:r>
          </a:p>
        </p:txBody>
      </p:sp>
      <p:sp>
        <p:nvSpPr>
          <p:cNvPr id="13" name="TextBox 12"/>
          <p:cNvSpPr txBox="1"/>
          <p:nvPr/>
        </p:nvSpPr>
        <p:spPr>
          <a:xfrm>
            <a:off x="2433653" y="5083439"/>
            <a:ext cx="628650" cy="276999"/>
          </a:xfrm>
          <a:prstGeom prst="rect">
            <a:avLst/>
          </a:prstGeom>
          <a:noFill/>
        </p:spPr>
        <p:txBody>
          <a:bodyPr wrap="square" rtlCol="0">
            <a:spAutoFit/>
          </a:bodyPr>
          <a:lstStyle/>
          <a:p>
            <a:r>
              <a:rPr lang="en-US" sz="1200" b="1" dirty="0"/>
              <a:t>Hand</a:t>
            </a:r>
          </a:p>
        </p:txBody>
      </p:sp>
      <p:sp>
        <p:nvSpPr>
          <p:cNvPr id="14" name="TextBox 13"/>
          <p:cNvSpPr txBox="1"/>
          <p:nvPr/>
        </p:nvSpPr>
        <p:spPr>
          <a:xfrm>
            <a:off x="3430010" y="5083439"/>
            <a:ext cx="751143" cy="276999"/>
          </a:xfrm>
          <a:prstGeom prst="rect">
            <a:avLst/>
          </a:prstGeom>
          <a:noFill/>
        </p:spPr>
        <p:txBody>
          <a:bodyPr wrap="square" rtlCol="0">
            <a:spAutoFit/>
          </a:bodyPr>
          <a:lstStyle/>
          <a:p>
            <a:r>
              <a:rPr lang="en-US" sz="1200" b="1" dirty="0"/>
              <a:t>Glove</a:t>
            </a:r>
          </a:p>
        </p:txBody>
      </p:sp>
      <p:cxnSp>
        <p:nvCxnSpPr>
          <p:cNvPr id="15" name="Straight Arrow Connector 14"/>
          <p:cNvCxnSpPr>
            <a:stCxn id="9" idx="3"/>
          </p:cNvCxnSpPr>
          <p:nvPr/>
        </p:nvCxnSpPr>
        <p:spPr>
          <a:xfrm flipV="1">
            <a:off x="3036249" y="4655785"/>
            <a:ext cx="322898" cy="1154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3036249" y="4939506"/>
            <a:ext cx="322898"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3036249" y="5198855"/>
            <a:ext cx="322898"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398324" y="5079902"/>
            <a:ext cx="695325" cy="276999"/>
          </a:xfrm>
          <a:prstGeom prst="rect">
            <a:avLst/>
          </a:prstGeom>
          <a:noFill/>
        </p:spPr>
        <p:txBody>
          <a:bodyPr wrap="square" rtlCol="0">
            <a:spAutoFit/>
          </a:bodyPr>
          <a:lstStyle/>
          <a:p>
            <a:r>
              <a:rPr lang="en-US" sz="1200" b="1" dirty="0"/>
              <a:t>Tucson</a:t>
            </a:r>
          </a:p>
        </p:txBody>
      </p:sp>
      <p:sp>
        <p:nvSpPr>
          <p:cNvPr id="19" name="TextBox 18"/>
          <p:cNvSpPr txBox="1"/>
          <p:nvPr/>
        </p:nvSpPr>
        <p:spPr>
          <a:xfrm>
            <a:off x="5436549" y="5030598"/>
            <a:ext cx="741045" cy="276999"/>
          </a:xfrm>
          <a:prstGeom prst="rect">
            <a:avLst/>
          </a:prstGeom>
          <a:noFill/>
        </p:spPr>
        <p:txBody>
          <a:bodyPr wrap="square" rtlCol="0">
            <a:spAutoFit/>
          </a:bodyPr>
          <a:lstStyle/>
          <a:p>
            <a:r>
              <a:rPr lang="en-US" sz="1200" b="1" dirty="0"/>
              <a:t>Arizona</a:t>
            </a:r>
          </a:p>
        </p:txBody>
      </p:sp>
      <p:sp>
        <p:nvSpPr>
          <p:cNvPr id="20" name="TextBox 19"/>
          <p:cNvSpPr txBox="1"/>
          <p:nvPr/>
        </p:nvSpPr>
        <p:spPr>
          <a:xfrm>
            <a:off x="5246168" y="4458377"/>
            <a:ext cx="514350" cy="276999"/>
          </a:xfrm>
          <a:prstGeom prst="rect">
            <a:avLst/>
          </a:prstGeom>
          <a:noFill/>
        </p:spPr>
        <p:txBody>
          <a:bodyPr wrap="square" rtlCol="0">
            <a:spAutoFit/>
          </a:bodyPr>
          <a:lstStyle/>
          <a:p>
            <a:r>
              <a:rPr lang="en-US" sz="1200" b="1" dirty="0"/>
              <a:t>State</a:t>
            </a:r>
          </a:p>
        </p:txBody>
      </p:sp>
      <p:sp>
        <p:nvSpPr>
          <p:cNvPr id="21" name="TextBox 20"/>
          <p:cNvSpPr txBox="1"/>
          <p:nvPr/>
        </p:nvSpPr>
        <p:spPr>
          <a:xfrm>
            <a:off x="4284815" y="4493093"/>
            <a:ext cx="514350" cy="276999"/>
          </a:xfrm>
          <a:prstGeom prst="rect">
            <a:avLst/>
          </a:prstGeom>
          <a:noFill/>
        </p:spPr>
        <p:txBody>
          <a:bodyPr wrap="square" rtlCol="0">
            <a:spAutoFit/>
          </a:bodyPr>
          <a:lstStyle/>
          <a:p>
            <a:r>
              <a:rPr lang="en-US" sz="1200" b="1" dirty="0"/>
              <a:t>City</a:t>
            </a:r>
          </a:p>
        </p:txBody>
      </p:sp>
      <p:cxnSp>
        <p:nvCxnSpPr>
          <p:cNvPr id="22" name="Straight Arrow Connector 21"/>
          <p:cNvCxnSpPr/>
          <p:nvPr/>
        </p:nvCxnSpPr>
        <p:spPr>
          <a:xfrm flipV="1">
            <a:off x="4979349" y="5147130"/>
            <a:ext cx="464820" cy="6969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flipV="1">
            <a:off x="4499527" y="4741690"/>
            <a:ext cx="159782" cy="3547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flipV="1">
            <a:off x="5503343" y="4694152"/>
            <a:ext cx="159782" cy="35472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13852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Word2vec –Vector Representation of Words (</a:t>
            </a:r>
            <a:r>
              <a:rPr lang="en-US" dirty="0" err="1"/>
              <a:t>Mikolov</a:t>
            </a:r>
            <a:r>
              <a:rPr lang="en-US" dirty="0"/>
              <a:t> et al. 2013)</a:t>
            </a:r>
          </a:p>
        </p:txBody>
      </p:sp>
      <p:sp>
        <p:nvSpPr>
          <p:cNvPr id="3" name="Content Placeholder 2"/>
          <p:cNvSpPr>
            <a:spLocks noGrp="1"/>
          </p:cNvSpPr>
          <p:nvPr>
            <p:ph idx="1"/>
          </p:nvPr>
        </p:nvSpPr>
        <p:spPr>
          <a:xfrm>
            <a:off x="507359" y="2186858"/>
            <a:ext cx="8129282" cy="3263504"/>
          </a:xfrm>
        </p:spPr>
        <p:txBody>
          <a:bodyPr>
            <a:normAutofit/>
          </a:bodyPr>
          <a:lstStyle/>
          <a:p>
            <a:r>
              <a:rPr lang="en-US" sz="2000" dirty="0"/>
              <a:t>Its input is a text corpus and its output is a set of vectors or “</a:t>
            </a:r>
            <a:r>
              <a:rPr lang="en-US" sz="2000" dirty="0" err="1"/>
              <a:t>embeddings</a:t>
            </a:r>
            <a:r>
              <a:rPr lang="en-US" sz="2000" dirty="0"/>
              <a:t>” (feature vectors for words in that corpus)</a:t>
            </a:r>
          </a:p>
          <a:p>
            <a:pPr lvl="1"/>
            <a:r>
              <a:rPr lang="en-US" sz="2000" dirty="0"/>
              <a:t>Similarity between two </a:t>
            </a:r>
            <a:r>
              <a:rPr lang="en-US" sz="2000" dirty="0" err="1"/>
              <a:t>embeddings</a:t>
            </a:r>
            <a:r>
              <a:rPr lang="en-US" sz="2000" dirty="0"/>
              <a:t> represents conceptual similarity of words</a:t>
            </a:r>
          </a:p>
          <a:p>
            <a:r>
              <a:rPr lang="en-US" sz="2000" dirty="0"/>
              <a:t>Example results: words associated with </a:t>
            </a:r>
            <a:r>
              <a:rPr lang="en-US" sz="2000" i="1" dirty="0"/>
              <a:t>Sweden</a:t>
            </a:r>
            <a:r>
              <a:rPr lang="en-US" sz="2000" dirty="0"/>
              <a:t>, in order of proximity:</a:t>
            </a:r>
          </a:p>
          <a:p>
            <a:endParaRPr lang="en-US" sz="2000" dirty="0"/>
          </a:p>
          <a:p>
            <a:pPr marL="0" indent="0">
              <a:buNone/>
            </a:pPr>
            <a:endParaRPr lang="en-US" dirty="0"/>
          </a:p>
          <a:p>
            <a:pPr lvl="1"/>
            <a:endParaRPr lang="en-US" dirty="0"/>
          </a:p>
          <a:p>
            <a:endParaRPr lang="en-US" sz="2400" dirty="0"/>
          </a:p>
          <a:p>
            <a:endParaRPr lang="en-US" dirty="0"/>
          </a:p>
        </p:txBody>
      </p:sp>
      <p:sp>
        <p:nvSpPr>
          <p:cNvPr id="4" name="Slide Number Placeholder 3"/>
          <p:cNvSpPr>
            <a:spLocks noGrp="1"/>
          </p:cNvSpPr>
          <p:nvPr>
            <p:ph type="sldNum" sz="quarter" idx="12"/>
          </p:nvPr>
        </p:nvSpPr>
        <p:spPr/>
        <p:txBody>
          <a:bodyPr/>
          <a:lstStyle/>
          <a:p>
            <a:fld id="{C3B144FA-A4B6-4BA2-9DD1-C172BBD468E4}" type="slidenum">
              <a:rPr lang="en-US" smtClean="0"/>
              <a:t>52</a:t>
            </a:fld>
            <a:endParaRPr lang="en-US"/>
          </a:p>
        </p:txBody>
      </p:sp>
      <p:pic>
        <p:nvPicPr>
          <p:cNvPr id="1026" name="Picture 2" descr="Alt tex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4038600"/>
            <a:ext cx="3429000" cy="192565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22651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Word2vec –Vector Representation of Words (</a:t>
            </a:r>
            <a:r>
              <a:rPr lang="en-US" dirty="0" err="1"/>
              <a:t>Mikolov</a:t>
            </a:r>
            <a:r>
              <a:rPr lang="en-US" dirty="0"/>
              <a:t> et al. 2013)</a:t>
            </a:r>
          </a:p>
        </p:txBody>
      </p:sp>
      <p:sp>
        <p:nvSpPr>
          <p:cNvPr id="3" name="Content Placeholder 2"/>
          <p:cNvSpPr>
            <a:spLocks noGrp="1"/>
          </p:cNvSpPr>
          <p:nvPr>
            <p:ph idx="1"/>
          </p:nvPr>
        </p:nvSpPr>
        <p:spPr/>
        <p:txBody>
          <a:bodyPr>
            <a:normAutofit/>
          </a:bodyPr>
          <a:lstStyle/>
          <a:p>
            <a:r>
              <a:rPr lang="en-US" sz="1800" dirty="0"/>
              <a:t>Word2vec comes with two models: </a:t>
            </a:r>
          </a:p>
          <a:p>
            <a:pPr marL="0" indent="0">
              <a:buNone/>
            </a:pPr>
            <a:endParaRPr lang="en-US" sz="1800" dirty="0"/>
          </a:p>
          <a:p>
            <a:pPr lvl="1"/>
            <a:endParaRPr lang="en-US" sz="1500" dirty="0"/>
          </a:p>
          <a:p>
            <a:endParaRPr lang="en-US" sz="1800" dirty="0"/>
          </a:p>
        </p:txBody>
      </p:sp>
      <p:sp>
        <p:nvSpPr>
          <p:cNvPr id="4" name="Slide Number Placeholder 3"/>
          <p:cNvSpPr>
            <a:spLocks noGrp="1"/>
          </p:cNvSpPr>
          <p:nvPr>
            <p:ph type="sldNum" sz="quarter" idx="12"/>
          </p:nvPr>
        </p:nvSpPr>
        <p:spPr/>
        <p:txBody>
          <a:bodyPr/>
          <a:lstStyle/>
          <a:p>
            <a:fld id="{C3B144FA-A4B6-4BA2-9DD1-C172BBD468E4}" type="slidenum">
              <a:rPr lang="en-US" smtClean="0"/>
              <a:t>53</a:t>
            </a:fld>
            <a:endParaRPr lang="en-US"/>
          </a:p>
        </p:txBody>
      </p:sp>
      <p:graphicFrame>
        <p:nvGraphicFramePr>
          <p:cNvPr id="5" name="Table 4"/>
          <p:cNvGraphicFramePr>
            <a:graphicFrameLocks noGrp="1"/>
          </p:cNvGraphicFramePr>
          <p:nvPr>
            <p:extLst/>
          </p:nvPr>
        </p:nvGraphicFramePr>
        <p:xfrm>
          <a:off x="3864768" y="2793749"/>
          <a:ext cx="5079208" cy="2095396"/>
        </p:xfrm>
        <a:graphic>
          <a:graphicData uri="http://schemas.openxmlformats.org/drawingml/2006/table">
            <a:tbl>
              <a:tblPr firstRow="1" bandRow="1">
                <a:tableStyleId>{69012ECD-51FC-41F1-AA8D-1B2483CD663E}</a:tableStyleId>
              </a:tblPr>
              <a:tblGrid>
                <a:gridCol w="1219605">
                  <a:extLst>
                    <a:ext uri="{9D8B030D-6E8A-4147-A177-3AD203B41FA5}">
                      <a16:colId xmlns:a16="http://schemas.microsoft.com/office/drawing/2014/main" val="20000"/>
                    </a:ext>
                  </a:extLst>
                </a:gridCol>
                <a:gridCol w="1393762">
                  <a:extLst>
                    <a:ext uri="{9D8B030D-6E8A-4147-A177-3AD203B41FA5}">
                      <a16:colId xmlns:a16="http://schemas.microsoft.com/office/drawing/2014/main" val="20001"/>
                    </a:ext>
                  </a:extLst>
                </a:gridCol>
                <a:gridCol w="1282558">
                  <a:extLst>
                    <a:ext uri="{9D8B030D-6E8A-4147-A177-3AD203B41FA5}">
                      <a16:colId xmlns:a16="http://schemas.microsoft.com/office/drawing/2014/main" val="20002"/>
                    </a:ext>
                  </a:extLst>
                </a:gridCol>
                <a:gridCol w="1183283">
                  <a:extLst>
                    <a:ext uri="{9D8B030D-6E8A-4147-A177-3AD203B41FA5}">
                      <a16:colId xmlns:a16="http://schemas.microsoft.com/office/drawing/2014/main" val="20003"/>
                    </a:ext>
                  </a:extLst>
                </a:gridCol>
              </a:tblGrid>
              <a:tr h="434340">
                <a:tc>
                  <a:txBody>
                    <a:bodyPr/>
                    <a:lstStyle/>
                    <a:p>
                      <a:r>
                        <a:rPr lang="en-US" sz="1200" dirty="0"/>
                        <a:t>Model</a:t>
                      </a:r>
                    </a:p>
                  </a:txBody>
                  <a:tcPr marL="68580" marR="68580" marT="34290" marB="34290"/>
                </a:tc>
                <a:tc>
                  <a:txBody>
                    <a:bodyPr/>
                    <a:lstStyle/>
                    <a:p>
                      <a:r>
                        <a:rPr lang="en-US" sz="1200" dirty="0"/>
                        <a:t>Approach</a:t>
                      </a:r>
                    </a:p>
                  </a:txBody>
                  <a:tcPr marL="68580" marR="68580" marT="34290" marB="34290"/>
                </a:tc>
                <a:tc>
                  <a:txBody>
                    <a:bodyPr/>
                    <a:lstStyle/>
                    <a:p>
                      <a:r>
                        <a:rPr lang="en-US" sz="1200" dirty="0"/>
                        <a:t>Speed and Performance</a:t>
                      </a:r>
                    </a:p>
                  </a:txBody>
                  <a:tcPr marL="68580" marR="68580" marT="34290" marB="34290"/>
                </a:tc>
                <a:tc>
                  <a:txBody>
                    <a:bodyPr/>
                    <a:lstStyle/>
                    <a:p>
                      <a:r>
                        <a:rPr lang="en-US" sz="1200" dirty="0"/>
                        <a:t>Use</a:t>
                      </a:r>
                      <a:r>
                        <a:rPr lang="en-US" sz="1200" baseline="0" dirty="0"/>
                        <a:t> case</a:t>
                      </a:r>
                      <a:endParaRPr lang="en-US" sz="1200" dirty="0"/>
                    </a:p>
                  </a:txBody>
                  <a:tcPr marL="68580" marR="68580" marT="34290" marB="34290"/>
                </a:tc>
                <a:extLst>
                  <a:ext uri="{0D108BD9-81ED-4DB2-BD59-A6C34878D82A}">
                    <a16:rowId xmlns:a16="http://schemas.microsoft.com/office/drawing/2014/main" val="10000"/>
                  </a:ext>
                </a:extLst>
              </a:tr>
              <a:tr h="800100">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200" dirty="0"/>
                        <a:t>Continuous Bag-of-Words model (CBOW)</a:t>
                      </a:r>
                    </a:p>
                  </a:txBody>
                  <a:tcPr marL="68580" marR="68580" marT="34290" marB="34290"/>
                </a:tc>
                <a:tc>
                  <a:txBody>
                    <a:bodyPr/>
                    <a:lstStyle/>
                    <a:p>
                      <a:r>
                        <a:rPr lang="en-US" sz="1200" dirty="0"/>
                        <a:t>The CBOW predicts the current word based on the context.</a:t>
                      </a:r>
                    </a:p>
                  </a:txBody>
                  <a:tcPr marL="68580" marR="68580" marT="34290" marB="34290"/>
                </a:tc>
                <a:tc>
                  <a:txBody>
                    <a:bodyPr/>
                    <a:lstStyle/>
                    <a:p>
                      <a:r>
                        <a:rPr lang="en-US" sz="1200" dirty="0"/>
                        <a:t>Faster</a:t>
                      </a:r>
                      <a:r>
                        <a:rPr lang="en-US" sz="1200" baseline="0" dirty="0"/>
                        <a:t> to train than the skip-gram model </a:t>
                      </a:r>
                      <a:endParaRPr lang="en-US" sz="1200" dirty="0"/>
                    </a:p>
                  </a:txBody>
                  <a:tcPr marL="68580" marR="68580" marT="34290" marB="34290"/>
                </a:tc>
                <a:tc>
                  <a:txBody>
                    <a:bodyPr/>
                    <a:lstStyle/>
                    <a:p>
                      <a:r>
                        <a:rPr lang="en-US" sz="1200" dirty="0"/>
                        <a:t>Predicts frequent words better</a:t>
                      </a:r>
                    </a:p>
                  </a:txBody>
                  <a:tcPr marL="68580" marR="68580" marT="34290" marB="34290"/>
                </a:tc>
                <a:extLst>
                  <a:ext uri="{0D108BD9-81ED-4DB2-BD59-A6C34878D82A}">
                    <a16:rowId xmlns:a16="http://schemas.microsoft.com/office/drawing/2014/main" val="10001"/>
                  </a:ext>
                </a:extLst>
              </a:tr>
              <a:tr h="860956">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200" dirty="0"/>
                        <a:t>Skip-Gram model</a:t>
                      </a:r>
                    </a:p>
                  </a:txBody>
                  <a:tcPr marL="68580" marR="68580" marT="34290" marB="34290"/>
                </a:tc>
                <a:tc>
                  <a:txBody>
                    <a:bodyPr/>
                    <a:lstStyle/>
                    <a:p>
                      <a:r>
                        <a:rPr lang="en-US" sz="1200" dirty="0"/>
                        <a:t>Skip-gram predicts surrounding words given the current word. </a:t>
                      </a:r>
                    </a:p>
                  </a:txBody>
                  <a:tcPr marL="68580" marR="68580" marT="34290" marB="34290"/>
                </a:tc>
                <a:tc>
                  <a:txBody>
                    <a:bodyPr/>
                    <a:lstStyle/>
                    <a:p>
                      <a:r>
                        <a:rPr lang="en-US" sz="1200" dirty="0"/>
                        <a:t>Usually performs</a:t>
                      </a:r>
                      <a:r>
                        <a:rPr lang="en-US" sz="1200" baseline="0" dirty="0"/>
                        <a:t> better than CBOW</a:t>
                      </a:r>
                      <a:endParaRPr lang="en-US" sz="1200" dirty="0"/>
                    </a:p>
                  </a:txBody>
                  <a:tcPr marL="68580" marR="68580" marT="34290" marB="34290"/>
                </a:tc>
                <a:tc>
                  <a:txBody>
                    <a:bodyPr/>
                    <a:lstStyle/>
                    <a:p>
                      <a:r>
                        <a:rPr lang="en-US" sz="1200" dirty="0"/>
                        <a:t>Predicts</a:t>
                      </a:r>
                      <a:r>
                        <a:rPr lang="en-US" sz="1200" baseline="0" dirty="0"/>
                        <a:t> rare words better </a:t>
                      </a:r>
                      <a:endParaRPr lang="en-US" sz="1200" dirty="0"/>
                    </a:p>
                  </a:txBody>
                  <a:tcPr marL="68580" marR="68580" marT="34290" marB="34290"/>
                </a:tc>
                <a:extLst>
                  <a:ext uri="{0D108BD9-81ED-4DB2-BD59-A6C34878D82A}">
                    <a16:rowId xmlns:a16="http://schemas.microsoft.com/office/drawing/2014/main" val="10002"/>
                  </a:ext>
                </a:extLst>
              </a:tr>
            </a:tbl>
          </a:graphicData>
        </a:graphic>
      </p:graphicFrame>
      <p:pic>
        <p:nvPicPr>
          <p:cNvPr id="6" name="Picture 5"/>
          <p:cNvPicPr>
            <a:picLocks noChangeAspect="1"/>
          </p:cNvPicPr>
          <p:nvPr/>
        </p:nvPicPr>
        <p:blipFill>
          <a:blip r:embed="rId3"/>
          <a:stretch>
            <a:fillRect/>
          </a:stretch>
        </p:blipFill>
        <p:spPr>
          <a:xfrm>
            <a:off x="145154" y="2730868"/>
            <a:ext cx="3681684" cy="2131745"/>
          </a:xfrm>
          <a:prstGeom prst="rect">
            <a:avLst/>
          </a:prstGeom>
        </p:spPr>
      </p:pic>
    </p:spTree>
    <p:extLst>
      <p:ext uri="{BB962C8B-B14F-4D97-AF65-F5344CB8AC3E}">
        <p14:creationId xmlns:p14="http://schemas.microsoft.com/office/powerpoint/2010/main" val="33525450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Word2vec –Vector Representation of Words (</a:t>
            </a:r>
            <a:r>
              <a:rPr lang="en-US" dirty="0" err="1"/>
              <a:t>Mikolov</a:t>
            </a:r>
            <a:r>
              <a:rPr lang="en-US" dirty="0"/>
              <a:t> et al. 2013)</a:t>
            </a:r>
          </a:p>
        </p:txBody>
      </p:sp>
      <p:sp>
        <p:nvSpPr>
          <p:cNvPr id="3" name="Content Placeholder 2"/>
          <p:cNvSpPr>
            <a:spLocks noGrp="1"/>
          </p:cNvSpPr>
          <p:nvPr>
            <p:ph idx="1"/>
          </p:nvPr>
        </p:nvSpPr>
        <p:spPr/>
        <p:txBody>
          <a:bodyPr>
            <a:normAutofit fontScale="92500" lnSpcReduction="20000"/>
          </a:bodyPr>
          <a:lstStyle/>
          <a:p>
            <a:r>
              <a:rPr lang="en-US" dirty="0"/>
              <a:t>Skip-gram learning:</a:t>
            </a:r>
          </a:p>
          <a:p>
            <a:pPr lvl="1"/>
            <a:r>
              <a:rPr lang="en-US" dirty="0"/>
              <a:t>Given </a:t>
            </a:r>
            <a:r>
              <a:rPr lang="en-US" i="1" dirty="0"/>
              <a:t>w</a:t>
            </a:r>
            <a:r>
              <a:rPr lang="en-US" i="1" baseline="-25000" dirty="0"/>
              <a:t>0</a:t>
            </a:r>
            <a:r>
              <a:rPr lang="en-US" baseline="-25000" dirty="0"/>
              <a:t>,</a:t>
            </a:r>
            <a:r>
              <a:rPr lang="en-US" dirty="0"/>
              <a:t> predict </a:t>
            </a:r>
            <a:r>
              <a:rPr lang="en-US" i="1" dirty="0"/>
              <a:t>w</a:t>
            </a:r>
            <a:r>
              <a:rPr lang="en-US" i="1" baseline="-25000" dirty="0"/>
              <a:t>-2</a:t>
            </a:r>
            <a:r>
              <a:rPr lang="en-US" dirty="0"/>
              <a:t>,</a:t>
            </a:r>
            <a:r>
              <a:rPr lang="en-US" i="1" dirty="0"/>
              <a:t> w</a:t>
            </a:r>
            <a:r>
              <a:rPr lang="en-US" i="1" baseline="-25000" dirty="0"/>
              <a:t>-1</a:t>
            </a:r>
            <a:r>
              <a:rPr lang="en-US" dirty="0"/>
              <a:t>, </a:t>
            </a:r>
            <a:r>
              <a:rPr lang="en-US" i="1" dirty="0"/>
              <a:t>w</a:t>
            </a:r>
            <a:r>
              <a:rPr lang="en-US" i="1" baseline="-25000" dirty="0"/>
              <a:t>1</a:t>
            </a:r>
            <a:r>
              <a:rPr lang="en-US" dirty="0"/>
              <a:t>, and </a:t>
            </a:r>
            <a:r>
              <a:rPr lang="en-US" i="1" dirty="0"/>
              <a:t>w</a:t>
            </a:r>
            <a:r>
              <a:rPr lang="en-US" i="1" baseline="-25000" dirty="0"/>
              <a:t>2</a:t>
            </a:r>
          </a:p>
          <a:p>
            <a:pPr lvl="1"/>
            <a:endParaRPr lang="en-US" i="1" baseline="-25000" dirty="0"/>
          </a:p>
          <a:p>
            <a:pPr lvl="1"/>
            <a:endParaRPr lang="en-US" i="1" baseline="-25000" dirty="0"/>
          </a:p>
          <a:p>
            <a:pPr lvl="1"/>
            <a:endParaRPr lang="en-US" i="1" baseline="-25000" dirty="0"/>
          </a:p>
          <a:p>
            <a:pPr lvl="1"/>
            <a:endParaRPr lang="en-US" i="1" baseline="-25000" dirty="0"/>
          </a:p>
          <a:p>
            <a:pPr lvl="1"/>
            <a:endParaRPr lang="en-US" i="1" baseline="-25000" dirty="0"/>
          </a:p>
          <a:p>
            <a:pPr lvl="1"/>
            <a:endParaRPr lang="en-US" i="1" baseline="-25000" dirty="0"/>
          </a:p>
          <a:p>
            <a:pPr lvl="1"/>
            <a:endParaRPr lang="en-US" i="1" baseline="-25000" dirty="0"/>
          </a:p>
          <a:p>
            <a:pPr lvl="1"/>
            <a:endParaRPr lang="en-US" i="1" baseline="-25000" dirty="0"/>
          </a:p>
          <a:p>
            <a:pPr lvl="1"/>
            <a:endParaRPr lang="en-US" i="1" baseline="-25000" dirty="0"/>
          </a:p>
          <a:p>
            <a:pPr marL="342900" lvl="1" indent="0">
              <a:buNone/>
            </a:pPr>
            <a:endParaRPr lang="en-US" i="1" baseline="-25000" dirty="0"/>
          </a:p>
          <a:p>
            <a:r>
              <a:rPr lang="en-US" dirty="0"/>
              <a:t>Conversely, CBOW tries to predict </a:t>
            </a:r>
            <a:r>
              <a:rPr lang="en-US" i="1" dirty="0"/>
              <a:t>w</a:t>
            </a:r>
            <a:r>
              <a:rPr lang="en-US" i="1" baseline="-25000" dirty="0"/>
              <a:t>0</a:t>
            </a:r>
            <a:r>
              <a:rPr lang="en-US" baseline="-25000" dirty="0"/>
              <a:t> </a:t>
            </a:r>
            <a:r>
              <a:rPr lang="en-US" dirty="0"/>
              <a:t>when given </a:t>
            </a:r>
            <a:r>
              <a:rPr lang="en-US" i="1" dirty="0"/>
              <a:t>w</a:t>
            </a:r>
            <a:r>
              <a:rPr lang="en-US" i="1" baseline="-25000" dirty="0"/>
              <a:t>-2</a:t>
            </a:r>
            <a:r>
              <a:rPr lang="en-US" dirty="0"/>
              <a:t>,</a:t>
            </a:r>
            <a:r>
              <a:rPr lang="en-US" i="1" dirty="0"/>
              <a:t> w</a:t>
            </a:r>
            <a:r>
              <a:rPr lang="en-US" i="1" baseline="-25000" dirty="0"/>
              <a:t>-1</a:t>
            </a:r>
            <a:r>
              <a:rPr lang="en-US" dirty="0"/>
              <a:t>, </a:t>
            </a:r>
            <a:r>
              <a:rPr lang="en-US" i="1" dirty="0"/>
              <a:t>w</a:t>
            </a:r>
            <a:r>
              <a:rPr lang="en-US" i="1" baseline="-25000" dirty="0"/>
              <a:t>1</a:t>
            </a:r>
            <a:r>
              <a:rPr lang="en-US" dirty="0"/>
              <a:t>, and </a:t>
            </a:r>
            <a:r>
              <a:rPr lang="en-US" i="1" dirty="0"/>
              <a:t>w</a:t>
            </a:r>
            <a:r>
              <a:rPr lang="en-US" i="1" baseline="-25000" dirty="0"/>
              <a:t>2</a:t>
            </a:r>
          </a:p>
          <a:p>
            <a:endParaRPr lang="en-US" i="1" baseline="-25000" dirty="0"/>
          </a:p>
          <a:p>
            <a:pPr lvl="1"/>
            <a:endParaRPr lang="en-US" dirty="0"/>
          </a:p>
          <a:p>
            <a:pPr lvl="1"/>
            <a:endParaRPr lang="en-US" i="1" baseline="-25000" dirty="0"/>
          </a:p>
          <a:p>
            <a:pPr lvl="1"/>
            <a:endParaRPr lang="en-US" i="1" baseline="-25000" dirty="0"/>
          </a:p>
          <a:p>
            <a:pPr lvl="1"/>
            <a:endParaRPr lang="en-US" i="1" baseline="-25000" dirty="0"/>
          </a:p>
          <a:p>
            <a:pPr lvl="1"/>
            <a:endParaRPr lang="en-US" i="1" baseline="-25000" dirty="0"/>
          </a:p>
          <a:p>
            <a:pPr lvl="1"/>
            <a:endParaRPr lang="en-US" i="1" baseline="-25000" dirty="0"/>
          </a:p>
        </p:txBody>
      </p:sp>
      <p:sp>
        <p:nvSpPr>
          <p:cNvPr id="4" name="Slide Number Placeholder 3"/>
          <p:cNvSpPr>
            <a:spLocks noGrp="1"/>
          </p:cNvSpPr>
          <p:nvPr>
            <p:ph type="sldNum" sz="quarter" idx="12"/>
          </p:nvPr>
        </p:nvSpPr>
        <p:spPr/>
        <p:txBody>
          <a:bodyPr/>
          <a:lstStyle/>
          <a:p>
            <a:fld id="{C3B144FA-A4B6-4BA2-9DD1-C172BBD468E4}" type="slidenum">
              <a:rPr lang="en-US" smtClean="0"/>
              <a:t>54</a:t>
            </a:fld>
            <a:endParaRPr lang="en-US"/>
          </a:p>
        </p:txBody>
      </p:sp>
      <p:graphicFrame>
        <p:nvGraphicFramePr>
          <p:cNvPr id="7" name="Table 6"/>
          <p:cNvGraphicFramePr>
            <a:graphicFrameLocks noGrp="1"/>
          </p:cNvGraphicFramePr>
          <p:nvPr>
            <p:extLst/>
          </p:nvPr>
        </p:nvGraphicFramePr>
        <p:xfrm>
          <a:off x="1385888" y="4231005"/>
          <a:ext cx="5600700" cy="579120"/>
        </p:xfrm>
        <a:graphic>
          <a:graphicData uri="http://schemas.openxmlformats.org/drawingml/2006/table">
            <a:tbl>
              <a:tblPr firstRow="1" bandRow="1">
                <a:tableStyleId>{5C22544A-7EE6-4342-B048-85BDC9FD1C3A}</a:tableStyleId>
              </a:tblPr>
              <a:tblGrid>
                <a:gridCol w="1120140">
                  <a:extLst>
                    <a:ext uri="{9D8B030D-6E8A-4147-A177-3AD203B41FA5}">
                      <a16:colId xmlns:a16="http://schemas.microsoft.com/office/drawing/2014/main" val="20000"/>
                    </a:ext>
                  </a:extLst>
                </a:gridCol>
                <a:gridCol w="1120140">
                  <a:extLst>
                    <a:ext uri="{9D8B030D-6E8A-4147-A177-3AD203B41FA5}">
                      <a16:colId xmlns:a16="http://schemas.microsoft.com/office/drawing/2014/main" val="20001"/>
                    </a:ext>
                  </a:extLst>
                </a:gridCol>
                <a:gridCol w="1120140">
                  <a:extLst>
                    <a:ext uri="{9D8B030D-6E8A-4147-A177-3AD203B41FA5}">
                      <a16:colId xmlns:a16="http://schemas.microsoft.com/office/drawing/2014/main" val="20002"/>
                    </a:ext>
                  </a:extLst>
                </a:gridCol>
                <a:gridCol w="1120140">
                  <a:extLst>
                    <a:ext uri="{9D8B030D-6E8A-4147-A177-3AD203B41FA5}">
                      <a16:colId xmlns:a16="http://schemas.microsoft.com/office/drawing/2014/main" val="20003"/>
                    </a:ext>
                  </a:extLst>
                </a:gridCol>
                <a:gridCol w="1120140">
                  <a:extLst>
                    <a:ext uri="{9D8B030D-6E8A-4147-A177-3AD203B41FA5}">
                      <a16:colId xmlns:a16="http://schemas.microsoft.com/office/drawing/2014/main" val="20004"/>
                    </a:ext>
                  </a:extLst>
                </a:gridCol>
              </a:tblGrid>
              <a:tr h="297180">
                <a:tc>
                  <a:txBody>
                    <a:bodyPr/>
                    <a:lstStyle/>
                    <a:p>
                      <a:pPr algn="ctr"/>
                      <a:r>
                        <a:rPr lang="en-US" sz="1500" i="1" dirty="0">
                          <a:solidFill>
                            <a:schemeClr val="tx1"/>
                          </a:solidFill>
                        </a:rPr>
                        <a:t>w</a:t>
                      </a:r>
                      <a:r>
                        <a:rPr lang="en-US" sz="1500" i="1" baseline="-25000" dirty="0">
                          <a:solidFill>
                            <a:schemeClr val="tx1"/>
                          </a:solidFill>
                        </a:rPr>
                        <a:t>-2</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500" i="1" dirty="0">
                          <a:solidFill>
                            <a:schemeClr val="tx1"/>
                          </a:solidFill>
                        </a:rPr>
                        <a:t>w</a:t>
                      </a:r>
                      <a:r>
                        <a:rPr lang="en-US" sz="1500" i="1" baseline="-25000" dirty="0">
                          <a:solidFill>
                            <a:schemeClr val="tx1"/>
                          </a:solidFill>
                        </a:rPr>
                        <a:t>-1</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500" i="1" dirty="0">
                          <a:solidFill>
                            <a:schemeClr val="tx1"/>
                          </a:solidFill>
                        </a:rPr>
                        <a:t>w</a:t>
                      </a:r>
                      <a:r>
                        <a:rPr lang="en-US" sz="1500" i="1" baseline="-25000" dirty="0">
                          <a:solidFill>
                            <a:schemeClr val="tx1"/>
                          </a:solidFill>
                        </a:rPr>
                        <a:t>0</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500" i="1" dirty="0">
                          <a:solidFill>
                            <a:schemeClr val="tx1"/>
                          </a:solidFill>
                        </a:rPr>
                        <a:t>w</a:t>
                      </a:r>
                      <a:r>
                        <a:rPr lang="en-US" sz="1500" i="1" baseline="-25000" dirty="0">
                          <a:solidFill>
                            <a:schemeClr val="tx1"/>
                          </a:solidFill>
                        </a:rPr>
                        <a:t>1</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500" i="1" dirty="0">
                          <a:solidFill>
                            <a:schemeClr val="tx1"/>
                          </a:solidFill>
                        </a:rPr>
                        <a:t>w</a:t>
                      </a:r>
                      <a:r>
                        <a:rPr lang="en-US" sz="1500" i="1" baseline="-25000" dirty="0">
                          <a:solidFill>
                            <a:schemeClr val="tx1"/>
                          </a:solidFill>
                        </a:rPr>
                        <a:t>2</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278130">
                <a:tc>
                  <a:txBody>
                    <a:bodyPr/>
                    <a:lstStyle/>
                    <a:p>
                      <a:pPr algn="ctr"/>
                      <a:r>
                        <a:rPr lang="en-US" sz="1400" dirty="0"/>
                        <a:t>Recurrent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dirty="0"/>
                        <a:t>Neural</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400" dirty="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dirty="0"/>
                        <a:t>Language</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dirty="0"/>
                        <a:t>Model</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bl>
          </a:graphicData>
        </a:graphic>
      </p:graphicFrame>
      <p:sp>
        <p:nvSpPr>
          <p:cNvPr id="8" name="Down Arrow 7"/>
          <p:cNvSpPr/>
          <p:nvPr/>
        </p:nvSpPr>
        <p:spPr>
          <a:xfrm>
            <a:off x="4014788" y="3602356"/>
            <a:ext cx="342900" cy="503039"/>
          </a:xfrm>
          <a:prstGeom prst="downArrow">
            <a:avLst/>
          </a:prstGeom>
          <a:solidFill>
            <a:schemeClr val="tx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aphicFrame>
        <p:nvGraphicFramePr>
          <p:cNvPr id="9" name="Table 8"/>
          <p:cNvGraphicFramePr>
            <a:graphicFrameLocks noGrp="1"/>
          </p:cNvGraphicFramePr>
          <p:nvPr>
            <p:extLst/>
          </p:nvPr>
        </p:nvGraphicFramePr>
        <p:xfrm>
          <a:off x="1385888" y="2916555"/>
          <a:ext cx="5600700" cy="579120"/>
        </p:xfrm>
        <a:graphic>
          <a:graphicData uri="http://schemas.openxmlformats.org/drawingml/2006/table">
            <a:tbl>
              <a:tblPr firstRow="1" bandRow="1">
                <a:tableStyleId>{5C22544A-7EE6-4342-B048-85BDC9FD1C3A}</a:tableStyleId>
              </a:tblPr>
              <a:tblGrid>
                <a:gridCol w="1120140">
                  <a:extLst>
                    <a:ext uri="{9D8B030D-6E8A-4147-A177-3AD203B41FA5}">
                      <a16:colId xmlns:a16="http://schemas.microsoft.com/office/drawing/2014/main" val="20000"/>
                    </a:ext>
                  </a:extLst>
                </a:gridCol>
                <a:gridCol w="1120140">
                  <a:extLst>
                    <a:ext uri="{9D8B030D-6E8A-4147-A177-3AD203B41FA5}">
                      <a16:colId xmlns:a16="http://schemas.microsoft.com/office/drawing/2014/main" val="20001"/>
                    </a:ext>
                  </a:extLst>
                </a:gridCol>
                <a:gridCol w="1120140">
                  <a:extLst>
                    <a:ext uri="{9D8B030D-6E8A-4147-A177-3AD203B41FA5}">
                      <a16:colId xmlns:a16="http://schemas.microsoft.com/office/drawing/2014/main" val="20002"/>
                    </a:ext>
                  </a:extLst>
                </a:gridCol>
                <a:gridCol w="1120140">
                  <a:extLst>
                    <a:ext uri="{9D8B030D-6E8A-4147-A177-3AD203B41FA5}">
                      <a16:colId xmlns:a16="http://schemas.microsoft.com/office/drawing/2014/main" val="20003"/>
                    </a:ext>
                  </a:extLst>
                </a:gridCol>
                <a:gridCol w="1120140">
                  <a:extLst>
                    <a:ext uri="{9D8B030D-6E8A-4147-A177-3AD203B41FA5}">
                      <a16:colId xmlns:a16="http://schemas.microsoft.com/office/drawing/2014/main" val="20004"/>
                    </a:ext>
                  </a:extLst>
                </a:gridCol>
              </a:tblGrid>
              <a:tr h="297180">
                <a:tc>
                  <a:txBody>
                    <a:bodyPr/>
                    <a:lstStyle/>
                    <a:p>
                      <a:pPr algn="ctr"/>
                      <a:r>
                        <a:rPr lang="en-US" sz="1500" i="1" dirty="0">
                          <a:solidFill>
                            <a:schemeClr val="tx1"/>
                          </a:solidFill>
                        </a:rPr>
                        <a:t>w</a:t>
                      </a:r>
                      <a:r>
                        <a:rPr lang="en-US" sz="1500" i="1" baseline="-25000" dirty="0">
                          <a:solidFill>
                            <a:schemeClr val="tx1"/>
                          </a:solidFill>
                        </a:rPr>
                        <a:t>-2</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500" i="1" dirty="0">
                          <a:solidFill>
                            <a:schemeClr val="tx1"/>
                          </a:solidFill>
                        </a:rPr>
                        <a:t>w</a:t>
                      </a:r>
                      <a:r>
                        <a:rPr lang="en-US" sz="1500" i="1" baseline="-25000" dirty="0">
                          <a:solidFill>
                            <a:schemeClr val="tx1"/>
                          </a:solidFill>
                        </a:rPr>
                        <a:t>-1</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500" i="1" dirty="0">
                          <a:solidFill>
                            <a:schemeClr val="tx1"/>
                          </a:solidFill>
                        </a:rPr>
                        <a:t>w</a:t>
                      </a:r>
                      <a:r>
                        <a:rPr lang="en-US" sz="1500" i="1" baseline="-25000" dirty="0">
                          <a:solidFill>
                            <a:schemeClr val="tx1"/>
                          </a:solidFill>
                        </a:rPr>
                        <a:t>0</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500" i="1" dirty="0">
                          <a:solidFill>
                            <a:schemeClr val="tx1"/>
                          </a:solidFill>
                        </a:rPr>
                        <a:t>w</a:t>
                      </a:r>
                      <a:r>
                        <a:rPr lang="en-US" sz="1500" i="1" baseline="-25000" dirty="0">
                          <a:solidFill>
                            <a:schemeClr val="tx1"/>
                          </a:solidFill>
                        </a:rPr>
                        <a:t>1</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500" i="1" dirty="0">
                          <a:solidFill>
                            <a:schemeClr val="tx1"/>
                          </a:solidFill>
                        </a:rPr>
                        <a:t>w</a:t>
                      </a:r>
                      <a:r>
                        <a:rPr lang="en-US" sz="1500" i="1" baseline="-25000" dirty="0">
                          <a:solidFill>
                            <a:schemeClr val="tx1"/>
                          </a:solidFill>
                        </a:rPr>
                        <a:t>2</a:t>
                      </a:r>
                      <a:endParaRPr lang="en-US" sz="1400" dirty="0">
                        <a:solidFill>
                          <a:schemeClr val="tx1"/>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278130">
                <a:tc>
                  <a:txBody>
                    <a:bodyPr/>
                    <a:lstStyle/>
                    <a:p>
                      <a:pPr algn="ctr"/>
                      <a:r>
                        <a:rPr lang="en-US" sz="1400" dirty="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dirty="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dirty="0"/>
                        <a:t>Network</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dirty="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dirty="0"/>
                        <a:t>?</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290243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Word2Vec Visualization</a:t>
            </a:r>
            <a:endParaRPr lang="zh-CN" altLang="en-US" dirty="0"/>
          </a:p>
        </p:txBody>
      </p:sp>
      <p:sp>
        <p:nvSpPr>
          <p:cNvPr id="3" name="Content Placeholder 2"/>
          <p:cNvSpPr>
            <a:spLocks noGrp="1"/>
          </p:cNvSpPr>
          <p:nvPr>
            <p:ph idx="1"/>
          </p:nvPr>
        </p:nvSpPr>
        <p:spPr/>
        <p:txBody>
          <a:bodyPr/>
          <a:lstStyle/>
          <a:p>
            <a:r>
              <a:rPr lang="en-US" altLang="zh-CN" dirty="0" err="1"/>
              <a:t>Embeddings</a:t>
            </a:r>
            <a:r>
              <a:rPr lang="en-US" altLang="zh-CN" dirty="0"/>
              <a:t> of sample word pairs trained with 1000-dimensional Skip-gram</a:t>
            </a:r>
            <a:endParaRPr lang="zh-CN" altLang="en-US"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55</a:t>
            </a:fld>
            <a:endParaRPr lang="en-US"/>
          </a:p>
        </p:txBody>
      </p:sp>
      <p:pic>
        <p:nvPicPr>
          <p:cNvPr id="5" name="Picture 4"/>
          <p:cNvPicPr>
            <a:picLocks noChangeAspect="1"/>
          </p:cNvPicPr>
          <p:nvPr/>
        </p:nvPicPr>
        <p:blipFill>
          <a:blip r:embed="rId2"/>
          <a:stretch>
            <a:fillRect/>
          </a:stretch>
        </p:blipFill>
        <p:spPr>
          <a:xfrm>
            <a:off x="1814212" y="2735263"/>
            <a:ext cx="5515575" cy="3973922"/>
          </a:xfrm>
          <a:prstGeom prst="rect">
            <a:avLst/>
          </a:prstGeom>
        </p:spPr>
      </p:pic>
    </p:spTree>
    <p:extLst>
      <p:ext uri="{BB962C8B-B14F-4D97-AF65-F5344CB8AC3E}">
        <p14:creationId xmlns:p14="http://schemas.microsoft.com/office/powerpoint/2010/main" val="6644654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Word2Vec Example: Hacker Terms</a:t>
            </a:r>
          </a:p>
        </p:txBody>
      </p:sp>
      <p:sp>
        <p:nvSpPr>
          <p:cNvPr id="3" name="Content Placeholder 2"/>
          <p:cNvSpPr>
            <a:spLocks noGrp="1"/>
          </p:cNvSpPr>
          <p:nvPr>
            <p:ph idx="1"/>
          </p:nvPr>
        </p:nvSpPr>
        <p:spPr>
          <a:xfrm>
            <a:off x="457200" y="1540282"/>
            <a:ext cx="7500665" cy="3263504"/>
          </a:xfrm>
        </p:spPr>
        <p:txBody>
          <a:bodyPr>
            <a:noAutofit/>
          </a:bodyPr>
          <a:lstStyle/>
          <a:p>
            <a:endParaRPr lang="en-US" dirty="0"/>
          </a:p>
          <a:p>
            <a:endParaRPr lang="en-US" dirty="0"/>
          </a:p>
          <a:p>
            <a:endParaRPr lang="en-US" dirty="0"/>
          </a:p>
          <a:p>
            <a:pPr marL="0" indent="0">
              <a:buNone/>
            </a:pPr>
            <a:endParaRPr lang="en-US" dirty="0"/>
          </a:p>
          <a:p>
            <a:r>
              <a:rPr lang="en-US" sz="2000" dirty="0"/>
              <a:t>The output of Word2Vec is a file called </a:t>
            </a:r>
            <a:r>
              <a:rPr lang="en-US" sz="2000" i="1" dirty="0" err="1"/>
              <a:t>Vectors.bin</a:t>
            </a:r>
            <a:r>
              <a:rPr lang="en-US" sz="2000" i="1" dirty="0"/>
              <a:t> </a:t>
            </a:r>
            <a:endParaRPr lang="en-US" sz="2000" dirty="0"/>
          </a:p>
          <a:p>
            <a:pPr lvl="1"/>
            <a:r>
              <a:rPr lang="en-US" sz="2000" dirty="0"/>
              <a:t>Can be opened and viewed in plaintext</a:t>
            </a:r>
          </a:p>
          <a:p>
            <a:pPr lvl="1"/>
            <a:r>
              <a:rPr lang="en-US" sz="2000" dirty="0"/>
              <a:t>Contains </a:t>
            </a:r>
            <a:r>
              <a:rPr lang="en-US" sz="2000" dirty="0" err="1"/>
              <a:t>embeddings</a:t>
            </a:r>
            <a:r>
              <a:rPr lang="en-US" sz="2000" dirty="0"/>
              <a:t> of each word in corpus</a:t>
            </a:r>
          </a:p>
          <a:p>
            <a:r>
              <a:rPr lang="en-US" sz="2000" dirty="0"/>
              <a:t>Generated </a:t>
            </a:r>
            <a:r>
              <a:rPr lang="en-US" sz="2000" dirty="0" err="1"/>
              <a:t>embeddings</a:t>
            </a:r>
            <a:r>
              <a:rPr lang="en-US" sz="2000" dirty="0"/>
              <a:t> can be used in two ways:</a:t>
            </a:r>
          </a:p>
          <a:p>
            <a:pPr lvl="1"/>
            <a:r>
              <a:rPr lang="en-US" sz="2000" dirty="0"/>
              <a:t>Directly evaluated to better understand underlying corpus</a:t>
            </a:r>
          </a:p>
          <a:p>
            <a:pPr lvl="1"/>
            <a:r>
              <a:rPr lang="en-US" sz="2000" dirty="0"/>
              <a:t>Fed into other models and deep learning algorithms as features</a:t>
            </a:r>
          </a:p>
        </p:txBody>
      </p:sp>
      <p:sp>
        <p:nvSpPr>
          <p:cNvPr id="4" name="Slide Number Placeholder 3"/>
          <p:cNvSpPr>
            <a:spLocks noGrp="1"/>
          </p:cNvSpPr>
          <p:nvPr>
            <p:ph type="sldNum" sz="quarter" idx="12"/>
          </p:nvPr>
        </p:nvSpPr>
        <p:spPr>
          <a:xfrm>
            <a:off x="6503398" y="5691202"/>
            <a:ext cx="2057400" cy="273844"/>
          </a:xfrm>
        </p:spPr>
        <p:txBody>
          <a:bodyPr/>
          <a:lstStyle/>
          <a:p>
            <a:fld id="{C3B144FA-A4B6-4BA2-9DD1-C172BBD468E4}" type="slidenum">
              <a:rPr lang="en-US" smtClean="0"/>
              <a:t>56</a:t>
            </a:fld>
            <a:endParaRPr lang="en-US"/>
          </a:p>
        </p:txBody>
      </p:sp>
      <p:sp>
        <p:nvSpPr>
          <p:cNvPr id="19" name="Rectangle 18"/>
          <p:cNvSpPr/>
          <p:nvPr/>
        </p:nvSpPr>
        <p:spPr>
          <a:xfrm>
            <a:off x="7669258" y="2125267"/>
            <a:ext cx="1371600" cy="1871471"/>
          </a:xfrm>
          <a:prstGeom prst="rect">
            <a:avLst/>
          </a:prstGeom>
          <a:ln w="38100"/>
        </p:spPr>
        <p:style>
          <a:lnRef idx="2">
            <a:schemeClr val="dk1"/>
          </a:lnRef>
          <a:fillRef idx="1">
            <a:schemeClr val="lt1"/>
          </a:fillRef>
          <a:effectRef idx="0">
            <a:schemeClr val="dk1"/>
          </a:effectRef>
          <a:fontRef idx="minor">
            <a:schemeClr val="dk1"/>
          </a:fontRef>
        </p:style>
        <p:txBody>
          <a:bodyPr rtlCol="0" anchor="t"/>
          <a:lstStyle/>
          <a:p>
            <a:pPr algn="ctr"/>
            <a:endParaRPr lang="en-US" sz="600" b="1" dirty="0"/>
          </a:p>
          <a:p>
            <a:pPr algn="ctr"/>
            <a:r>
              <a:rPr lang="en-US" sz="1350" b="1" dirty="0"/>
              <a:t>Lexical Semantics</a:t>
            </a:r>
          </a:p>
        </p:txBody>
      </p:sp>
      <p:sp>
        <p:nvSpPr>
          <p:cNvPr id="20" name="Rectangle 19"/>
          <p:cNvSpPr/>
          <p:nvPr/>
        </p:nvSpPr>
        <p:spPr>
          <a:xfrm>
            <a:off x="7754983" y="2614584"/>
            <a:ext cx="1171575" cy="594820"/>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Learning Task and Training Algorithm</a:t>
            </a:r>
          </a:p>
        </p:txBody>
      </p:sp>
      <p:sp>
        <p:nvSpPr>
          <p:cNvPr id="21" name="Rectangle 20"/>
          <p:cNvSpPr/>
          <p:nvPr/>
        </p:nvSpPr>
        <p:spPr>
          <a:xfrm>
            <a:off x="7754983" y="3274903"/>
            <a:ext cx="1171575" cy="622013"/>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Word </a:t>
            </a:r>
            <a:r>
              <a:rPr lang="en-US" sz="1200" dirty="0" err="1"/>
              <a:t>Embeddings</a:t>
            </a:r>
            <a:endParaRPr lang="en-US" sz="1200" dirty="0"/>
          </a:p>
        </p:txBody>
      </p:sp>
      <p:sp>
        <p:nvSpPr>
          <p:cNvPr id="5" name="Flowchart: Multidocument 4"/>
          <p:cNvSpPr/>
          <p:nvPr/>
        </p:nvSpPr>
        <p:spPr>
          <a:xfrm>
            <a:off x="372496" y="1980064"/>
            <a:ext cx="1708785" cy="1489663"/>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Hacker Forum Sentences</a:t>
            </a:r>
          </a:p>
        </p:txBody>
      </p:sp>
      <p:sp>
        <p:nvSpPr>
          <p:cNvPr id="6" name="Right Arrow 5"/>
          <p:cNvSpPr/>
          <p:nvPr/>
        </p:nvSpPr>
        <p:spPr>
          <a:xfrm>
            <a:off x="2227013" y="2392880"/>
            <a:ext cx="728663" cy="5196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Rounded Rectangle 6"/>
          <p:cNvSpPr/>
          <p:nvPr/>
        </p:nvSpPr>
        <p:spPr>
          <a:xfrm>
            <a:off x="3164273" y="2155478"/>
            <a:ext cx="1363028" cy="10165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Word2Vec</a:t>
            </a:r>
          </a:p>
        </p:txBody>
      </p:sp>
      <p:sp>
        <p:nvSpPr>
          <p:cNvPr id="11" name="Right Arrow 10"/>
          <p:cNvSpPr/>
          <p:nvPr/>
        </p:nvSpPr>
        <p:spPr>
          <a:xfrm>
            <a:off x="4735898" y="2403938"/>
            <a:ext cx="728663" cy="5196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Can 7"/>
          <p:cNvSpPr/>
          <p:nvPr/>
        </p:nvSpPr>
        <p:spPr>
          <a:xfrm>
            <a:off x="5763034" y="2155478"/>
            <a:ext cx="1361735" cy="115137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Word </a:t>
            </a:r>
            <a:r>
              <a:rPr lang="en-US" b="1" dirty="0" err="1"/>
              <a:t>Embeddings</a:t>
            </a:r>
            <a:endParaRPr lang="en-US" b="1" dirty="0"/>
          </a:p>
        </p:txBody>
      </p:sp>
    </p:spTree>
    <p:extLst>
      <p:ext uri="{BB962C8B-B14F-4D97-AF65-F5344CB8AC3E}">
        <p14:creationId xmlns:p14="http://schemas.microsoft.com/office/powerpoint/2010/main" val="290191427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Word2Vec Example</a:t>
            </a:r>
          </a:p>
        </p:txBody>
      </p:sp>
      <p:sp>
        <p:nvSpPr>
          <p:cNvPr id="4" name="Slide Number Placeholder 3"/>
          <p:cNvSpPr>
            <a:spLocks noGrp="1"/>
          </p:cNvSpPr>
          <p:nvPr>
            <p:ph type="sldNum" sz="quarter" idx="12"/>
          </p:nvPr>
        </p:nvSpPr>
        <p:spPr>
          <a:xfrm>
            <a:off x="6851922" y="5624513"/>
            <a:ext cx="2057400" cy="273844"/>
          </a:xfrm>
        </p:spPr>
        <p:txBody>
          <a:bodyPr/>
          <a:lstStyle/>
          <a:p>
            <a:fld id="{C3B144FA-A4B6-4BA2-9DD1-C172BBD468E4}" type="slidenum">
              <a:rPr lang="en-US" smtClean="0"/>
              <a:t>57</a:t>
            </a:fld>
            <a:endParaRPr lang="en-US"/>
          </a:p>
        </p:txBody>
      </p:sp>
      <p:pic>
        <p:nvPicPr>
          <p:cNvPr id="13" name="Picture 12"/>
          <p:cNvPicPr>
            <a:picLocks noChangeAspect="1"/>
          </p:cNvPicPr>
          <p:nvPr/>
        </p:nvPicPr>
        <p:blipFill>
          <a:blip r:embed="rId3"/>
          <a:stretch>
            <a:fillRect/>
          </a:stretch>
        </p:blipFill>
        <p:spPr>
          <a:xfrm>
            <a:off x="2920641" y="2262941"/>
            <a:ext cx="5832250" cy="3442243"/>
          </a:xfrm>
          <a:prstGeom prst="rect">
            <a:avLst/>
          </a:prstGeom>
        </p:spPr>
      </p:pic>
      <p:cxnSp>
        <p:nvCxnSpPr>
          <p:cNvPr id="14" name="Straight Arrow Connector 13"/>
          <p:cNvCxnSpPr/>
          <p:nvPr/>
        </p:nvCxnSpPr>
        <p:spPr>
          <a:xfrm flipH="1" flipV="1">
            <a:off x="5205302" y="4926655"/>
            <a:ext cx="857250" cy="157178"/>
          </a:xfrm>
          <a:prstGeom prst="straightConnector1">
            <a:avLst/>
          </a:prstGeom>
          <a:ln w="76200">
            <a:solidFill>
              <a:schemeClr val="accent1"/>
            </a:solidFill>
            <a:tailEnd type="arrow"/>
          </a:ln>
        </p:spPr>
        <p:style>
          <a:lnRef idx="1">
            <a:schemeClr val="accent1"/>
          </a:lnRef>
          <a:fillRef idx="0">
            <a:schemeClr val="accent1"/>
          </a:fillRef>
          <a:effectRef idx="0">
            <a:schemeClr val="accent1"/>
          </a:effectRef>
          <a:fontRef idx="minor">
            <a:schemeClr val="tx1"/>
          </a:fontRef>
        </p:style>
      </p:cxnSp>
      <p:sp>
        <p:nvSpPr>
          <p:cNvPr id="15" name="Rounded Rectangle 14"/>
          <p:cNvSpPr/>
          <p:nvPr/>
        </p:nvSpPr>
        <p:spPr>
          <a:xfrm>
            <a:off x="5759789" y="4640904"/>
            <a:ext cx="2453850" cy="91440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tx1"/>
                </a:solidFill>
              </a:rPr>
              <a:t>Message text: “Latest </a:t>
            </a:r>
            <a:r>
              <a:rPr lang="en-US" sz="1350" b="1" i="1" dirty="0">
                <a:solidFill>
                  <a:schemeClr val="tx1"/>
                </a:solidFill>
              </a:rPr>
              <a:t>Zeus</a:t>
            </a:r>
            <a:r>
              <a:rPr lang="en-US" sz="1350" b="1" dirty="0">
                <a:solidFill>
                  <a:schemeClr val="tx1"/>
                </a:solidFill>
              </a:rPr>
              <a:t> 2014 Botnet Tutorial Made Easy For Beginners</a:t>
            </a:r>
            <a:r>
              <a:rPr lang="en-US" sz="1350" b="1" i="1" dirty="0">
                <a:solidFill>
                  <a:schemeClr val="tx1"/>
                </a:solidFill>
              </a:rPr>
              <a:t>”</a:t>
            </a:r>
          </a:p>
        </p:txBody>
      </p:sp>
      <p:cxnSp>
        <p:nvCxnSpPr>
          <p:cNvPr id="16" name="Straight Arrow Connector 15"/>
          <p:cNvCxnSpPr/>
          <p:nvPr/>
        </p:nvCxnSpPr>
        <p:spPr>
          <a:xfrm flipH="1" flipV="1">
            <a:off x="6272116" y="3526863"/>
            <a:ext cx="857249" cy="2137"/>
          </a:xfrm>
          <a:prstGeom prst="straightConnector1">
            <a:avLst/>
          </a:prstGeom>
          <a:ln w="76200">
            <a:solidFill>
              <a:schemeClr val="accent1"/>
            </a:solidFill>
            <a:tailEnd type="arrow"/>
          </a:ln>
        </p:spPr>
        <p:style>
          <a:lnRef idx="1">
            <a:schemeClr val="accent1"/>
          </a:lnRef>
          <a:fillRef idx="0">
            <a:schemeClr val="accent1"/>
          </a:fillRef>
          <a:effectRef idx="0">
            <a:schemeClr val="accent1"/>
          </a:effectRef>
          <a:fontRef idx="minor">
            <a:schemeClr val="tx1"/>
          </a:fontRef>
        </p:style>
      </p:cxnSp>
      <p:sp>
        <p:nvSpPr>
          <p:cNvPr id="17" name="Rounded Rectangle 16"/>
          <p:cNvSpPr/>
          <p:nvPr/>
        </p:nvSpPr>
        <p:spPr>
          <a:xfrm>
            <a:off x="7076670" y="3248755"/>
            <a:ext cx="1543050" cy="735308"/>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solidFill>
                  <a:schemeClr val="tx1"/>
                </a:solidFill>
              </a:rPr>
              <a:t>Video tutorial for configuring </a:t>
            </a:r>
            <a:r>
              <a:rPr lang="en-US" sz="1350" b="1" i="1" dirty="0">
                <a:solidFill>
                  <a:schemeClr val="tx1"/>
                </a:solidFill>
              </a:rPr>
              <a:t>Zeus</a:t>
            </a:r>
            <a:r>
              <a:rPr lang="en-US" sz="1350" b="1" dirty="0">
                <a:solidFill>
                  <a:schemeClr val="tx1"/>
                </a:solidFill>
              </a:rPr>
              <a:t> botnet</a:t>
            </a:r>
          </a:p>
        </p:txBody>
      </p:sp>
      <p:sp>
        <p:nvSpPr>
          <p:cNvPr id="18" name="Content Placeholder 2"/>
          <p:cNvSpPr txBox="1">
            <a:spLocks/>
          </p:cNvSpPr>
          <p:nvPr/>
        </p:nvSpPr>
        <p:spPr>
          <a:xfrm>
            <a:off x="338267" y="2198765"/>
            <a:ext cx="2713286" cy="369959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dirty="0"/>
              <a:t>Example: </a:t>
            </a:r>
            <a:r>
              <a:rPr lang="en-US" sz="2100" i="1" dirty="0"/>
              <a:t>Zeus</a:t>
            </a:r>
            <a:r>
              <a:rPr lang="en-US" sz="2100" dirty="0"/>
              <a:t> refers to a botnet and not Greek mythology</a:t>
            </a:r>
          </a:p>
          <a:p>
            <a:r>
              <a:rPr lang="en-US" sz="2100" dirty="0"/>
              <a:t>Word2Vec can provide automated understanding of unfamiliar terms and language</a:t>
            </a:r>
          </a:p>
          <a:p>
            <a:r>
              <a:rPr lang="en-US" sz="2100" dirty="0"/>
              <a:t>We further explore this use-case as an illustrative example</a:t>
            </a:r>
          </a:p>
        </p:txBody>
      </p:sp>
    </p:spTree>
    <p:extLst>
      <p:ext uri="{BB962C8B-B14F-4D97-AF65-F5344CB8AC3E}">
        <p14:creationId xmlns:p14="http://schemas.microsoft.com/office/powerpoint/2010/main" val="40363024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Word2Vec Example</a:t>
            </a:r>
          </a:p>
        </p:txBody>
      </p:sp>
      <p:sp>
        <p:nvSpPr>
          <p:cNvPr id="4" name="Slide Number Placeholder 3"/>
          <p:cNvSpPr>
            <a:spLocks noGrp="1"/>
          </p:cNvSpPr>
          <p:nvPr>
            <p:ph type="sldNum" sz="quarter" idx="12"/>
          </p:nvPr>
        </p:nvSpPr>
        <p:spPr>
          <a:xfrm>
            <a:off x="6503398" y="5691202"/>
            <a:ext cx="2057400" cy="273844"/>
          </a:xfrm>
        </p:spPr>
        <p:txBody>
          <a:bodyPr/>
          <a:lstStyle/>
          <a:p>
            <a:fld id="{C3B144FA-A4B6-4BA2-9DD1-C172BBD468E4}" type="slidenum">
              <a:rPr lang="en-US" smtClean="0"/>
              <a:t>58</a:t>
            </a:fld>
            <a:endParaRPr lang="en-US"/>
          </a:p>
        </p:txBody>
      </p:sp>
      <p:sp>
        <p:nvSpPr>
          <p:cNvPr id="8" name="Rectangle 7"/>
          <p:cNvSpPr/>
          <p:nvPr/>
        </p:nvSpPr>
        <p:spPr>
          <a:xfrm>
            <a:off x="7678647" y="2110787"/>
            <a:ext cx="1371600" cy="1885950"/>
          </a:xfrm>
          <a:prstGeom prst="rect">
            <a:avLst/>
          </a:prstGeom>
          <a:ln w="38100"/>
        </p:spPr>
        <p:style>
          <a:lnRef idx="2">
            <a:schemeClr val="dk1"/>
          </a:lnRef>
          <a:fillRef idx="1">
            <a:schemeClr val="lt1"/>
          </a:fillRef>
          <a:effectRef idx="0">
            <a:schemeClr val="dk1"/>
          </a:effectRef>
          <a:fontRef idx="minor">
            <a:schemeClr val="dk1"/>
          </a:fontRef>
        </p:style>
        <p:txBody>
          <a:bodyPr rtlCol="0" anchor="t"/>
          <a:lstStyle/>
          <a:p>
            <a:pPr algn="ctr"/>
            <a:endParaRPr lang="en-US" sz="600" b="1" dirty="0"/>
          </a:p>
          <a:p>
            <a:pPr algn="ctr"/>
            <a:r>
              <a:rPr lang="en-US" sz="1350" b="1" dirty="0"/>
              <a:t>Evaluation</a:t>
            </a:r>
          </a:p>
        </p:txBody>
      </p:sp>
      <p:sp>
        <p:nvSpPr>
          <p:cNvPr id="9" name="Rectangle 8"/>
          <p:cNvSpPr/>
          <p:nvPr/>
        </p:nvSpPr>
        <p:spPr>
          <a:xfrm>
            <a:off x="7764372" y="2614583"/>
            <a:ext cx="1171575" cy="597724"/>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Benchmark Experiments</a:t>
            </a:r>
          </a:p>
        </p:txBody>
      </p:sp>
      <p:sp>
        <p:nvSpPr>
          <p:cNvPr id="10" name="Rectangle 9"/>
          <p:cNvSpPr/>
          <p:nvPr/>
        </p:nvSpPr>
        <p:spPr>
          <a:xfrm>
            <a:off x="7764372" y="3260425"/>
            <a:ext cx="1171575" cy="622013"/>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Hacker Term Similarity</a:t>
            </a:r>
          </a:p>
        </p:txBody>
      </p:sp>
      <p:graphicFrame>
        <p:nvGraphicFramePr>
          <p:cNvPr id="17" name="Table 16"/>
          <p:cNvGraphicFramePr>
            <a:graphicFrameLocks noGrp="1"/>
          </p:cNvGraphicFramePr>
          <p:nvPr>
            <p:extLst/>
          </p:nvPr>
        </p:nvGraphicFramePr>
        <p:xfrm>
          <a:off x="2639395" y="2837497"/>
          <a:ext cx="3242277" cy="3070860"/>
        </p:xfrm>
        <a:graphic>
          <a:graphicData uri="http://schemas.openxmlformats.org/drawingml/2006/table">
            <a:tbl>
              <a:tblPr firstRow="1" bandRow="1">
                <a:tableStyleId>{5940675A-B579-460E-94D1-54222C63F5DA}</a:tableStyleId>
              </a:tblPr>
              <a:tblGrid>
                <a:gridCol w="576223">
                  <a:extLst>
                    <a:ext uri="{9D8B030D-6E8A-4147-A177-3AD203B41FA5}">
                      <a16:colId xmlns:a16="http://schemas.microsoft.com/office/drawing/2014/main" val="20000"/>
                    </a:ext>
                  </a:extLst>
                </a:gridCol>
                <a:gridCol w="1116695">
                  <a:extLst>
                    <a:ext uri="{9D8B030D-6E8A-4147-A177-3AD203B41FA5}">
                      <a16:colId xmlns:a16="http://schemas.microsoft.com/office/drawing/2014/main" val="20001"/>
                    </a:ext>
                  </a:extLst>
                </a:gridCol>
                <a:gridCol w="1549359">
                  <a:extLst>
                    <a:ext uri="{9D8B030D-6E8A-4147-A177-3AD203B41FA5}">
                      <a16:colId xmlns:a16="http://schemas.microsoft.com/office/drawing/2014/main" val="20002"/>
                    </a:ext>
                  </a:extLst>
                </a:gridCol>
              </a:tblGrid>
              <a:tr h="229667">
                <a:tc rowSpan="2">
                  <a:txBody>
                    <a:bodyPr/>
                    <a:lstStyle/>
                    <a:p>
                      <a:endParaRPr lang="en-US" sz="1100" dirty="0">
                        <a:solidFill>
                          <a:schemeClr val="tx1"/>
                        </a:solidFill>
                        <a:latin typeface="+mn-lt"/>
                      </a:endParaRPr>
                    </a:p>
                  </a:txBody>
                  <a:tcPr marL="68580" marR="68580" marT="34290" marB="34290">
                    <a:solidFill>
                      <a:schemeClr val="bg1"/>
                    </a:solidFill>
                  </a:tcPr>
                </a:tc>
                <a:tc gridSpan="2">
                  <a:txBody>
                    <a:bodyPr/>
                    <a:lstStyle/>
                    <a:p>
                      <a:pPr algn="ctr"/>
                      <a:r>
                        <a:rPr lang="en-US" sz="1100" b="1" dirty="0">
                          <a:solidFill>
                            <a:schemeClr val="tx1"/>
                          </a:solidFill>
                          <a:latin typeface="+mn-lt"/>
                        </a:rPr>
                        <a:t>Most Similar </a:t>
                      </a:r>
                      <a:r>
                        <a:rPr lang="en-US" sz="1100" b="1" dirty="0" err="1">
                          <a:solidFill>
                            <a:schemeClr val="tx1"/>
                          </a:solidFill>
                          <a:latin typeface="+mn-lt"/>
                        </a:rPr>
                        <a:t>Embeddings</a:t>
                      </a:r>
                      <a:r>
                        <a:rPr lang="en-US" sz="1100" b="1" dirty="0">
                          <a:solidFill>
                            <a:schemeClr val="tx1"/>
                          </a:solidFill>
                          <a:latin typeface="+mn-lt"/>
                        </a:rPr>
                        <a:t> for “Botnet”</a:t>
                      </a:r>
                    </a:p>
                  </a:txBody>
                  <a:tcPr marL="68580" marR="68580" marT="34290" marB="34290">
                    <a:solidFill>
                      <a:schemeClr val="bg1"/>
                    </a:solidFill>
                  </a:tcPr>
                </a:tc>
                <a:tc hMerge="1">
                  <a:txBody>
                    <a:bodyPr/>
                    <a:lstStyle/>
                    <a:p>
                      <a:endParaRPr lang="en-US" dirty="0"/>
                    </a:p>
                  </a:txBody>
                  <a:tcPr/>
                </a:tc>
                <a:extLst>
                  <a:ext uri="{0D108BD9-81ED-4DB2-BD59-A6C34878D82A}">
                    <a16:rowId xmlns:a16="http://schemas.microsoft.com/office/drawing/2014/main" val="10000"/>
                  </a:ext>
                </a:extLst>
              </a:tr>
              <a:tr h="229697">
                <a:tc vMerge="1">
                  <a:txBody>
                    <a:bodyPr/>
                    <a:lstStyle/>
                    <a:p>
                      <a:endParaRPr lang="en-US" dirty="0"/>
                    </a:p>
                  </a:txBody>
                  <a:tcPr/>
                </a:tc>
                <a:tc>
                  <a:txBody>
                    <a:bodyPr/>
                    <a:lstStyle/>
                    <a:p>
                      <a:pPr algn="ctr"/>
                      <a:r>
                        <a:rPr lang="en-US" sz="1100" i="1" dirty="0">
                          <a:solidFill>
                            <a:schemeClr val="tx1"/>
                          </a:solidFill>
                          <a:latin typeface="+mn-lt"/>
                        </a:rPr>
                        <a:t>Word</a:t>
                      </a:r>
                      <a:endParaRPr lang="en-US" sz="1100" b="0" i="1" dirty="0">
                        <a:solidFill>
                          <a:schemeClr val="tx1"/>
                        </a:solidFill>
                        <a:latin typeface="+mn-lt"/>
                      </a:endParaRPr>
                    </a:p>
                  </a:txBody>
                  <a:tcPr marL="68580" marR="68580" marT="34290" marB="34290">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i="1" dirty="0">
                          <a:solidFill>
                            <a:schemeClr val="tx1"/>
                          </a:solidFill>
                        </a:rPr>
                        <a:t>Similarity</a:t>
                      </a:r>
                      <a:r>
                        <a:rPr lang="en-US" sz="1100" i="1" baseline="0" dirty="0">
                          <a:solidFill>
                            <a:schemeClr val="tx1"/>
                          </a:solidFill>
                        </a:rPr>
                        <a:t> S</a:t>
                      </a:r>
                      <a:r>
                        <a:rPr lang="en-US" sz="1100" i="1" dirty="0">
                          <a:solidFill>
                            <a:schemeClr val="tx1"/>
                          </a:solidFill>
                        </a:rPr>
                        <a:t>core</a:t>
                      </a:r>
                      <a:endParaRPr lang="en-US" sz="1100" b="0" i="1" dirty="0">
                        <a:solidFill>
                          <a:schemeClr val="tx1"/>
                        </a:solidFill>
                        <a:latin typeface="+mn-lt"/>
                      </a:endParaRPr>
                    </a:p>
                  </a:txBody>
                  <a:tcPr marL="68580" marR="68580" marT="34290" marB="34290">
                    <a:solidFill>
                      <a:schemeClr val="bg1"/>
                    </a:solidFill>
                  </a:tcPr>
                </a:tc>
                <a:extLst>
                  <a:ext uri="{0D108BD9-81ED-4DB2-BD59-A6C34878D82A}">
                    <a16:rowId xmlns:a16="http://schemas.microsoft.com/office/drawing/2014/main" val="10001"/>
                  </a:ext>
                </a:extLst>
              </a:tr>
              <a:tr h="229697">
                <a:tc>
                  <a:txBody>
                    <a:bodyPr/>
                    <a:lstStyle/>
                    <a:p>
                      <a:pPr algn="ctr"/>
                      <a:r>
                        <a:rPr lang="en-US" sz="1100" i="1" dirty="0">
                          <a:latin typeface="+mn-lt"/>
                        </a:rPr>
                        <a:t>1</a:t>
                      </a:r>
                      <a:endParaRPr lang="en-US" sz="1100" b="0" i="1" dirty="0">
                        <a:latin typeface="+mn-lt"/>
                      </a:endParaRPr>
                    </a:p>
                  </a:txBody>
                  <a:tcPr marL="68580" marR="68580" marT="34290" marB="34290"/>
                </a:tc>
                <a:tc>
                  <a:txBody>
                    <a:bodyPr/>
                    <a:lstStyle/>
                    <a:p>
                      <a:pPr algn="ctr"/>
                      <a:r>
                        <a:rPr lang="en-US" sz="1100" b="1" dirty="0">
                          <a:latin typeface="+mn-lt"/>
                        </a:rPr>
                        <a:t>Citadel</a:t>
                      </a:r>
                    </a:p>
                  </a:txBody>
                  <a:tcPr marL="68580" marR="68580" marT="34290" marB="34290"/>
                </a:tc>
                <a:tc>
                  <a:txBody>
                    <a:bodyPr/>
                    <a:lstStyle/>
                    <a:p>
                      <a:pPr algn="ctr"/>
                      <a:r>
                        <a:rPr lang="en-US" sz="1100" b="1" dirty="0">
                          <a:latin typeface="+mn-lt"/>
                        </a:rPr>
                        <a:t>0.561456</a:t>
                      </a:r>
                    </a:p>
                  </a:txBody>
                  <a:tcPr marL="68580" marR="68580" marT="34290" marB="34290"/>
                </a:tc>
                <a:extLst>
                  <a:ext uri="{0D108BD9-81ED-4DB2-BD59-A6C34878D82A}">
                    <a16:rowId xmlns:a16="http://schemas.microsoft.com/office/drawing/2014/main" val="10002"/>
                  </a:ext>
                </a:extLst>
              </a:tr>
              <a:tr h="229697">
                <a:tc>
                  <a:txBody>
                    <a:bodyPr/>
                    <a:lstStyle/>
                    <a:p>
                      <a:pPr algn="ctr"/>
                      <a:r>
                        <a:rPr lang="en-US" sz="1100" i="1" dirty="0">
                          <a:latin typeface="+mn-lt"/>
                        </a:rPr>
                        <a:t>2</a:t>
                      </a:r>
                      <a:endParaRPr lang="en-US" sz="1100" b="0" i="1" dirty="0">
                        <a:latin typeface="+mn-lt"/>
                      </a:endParaRPr>
                    </a:p>
                  </a:txBody>
                  <a:tcPr marL="68580" marR="68580" marT="34290" marB="34290"/>
                </a:tc>
                <a:tc>
                  <a:txBody>
                    <a:bodyPr/>
                    <a:lstStyle/>
                    <a:p>
                      <a:pPr algn="ctr"/>
                      <a:r>
                        <a:rPr lang="en-US" sz="1100" b="1" dirty="0">
                          <a:latin typeface="+mn-lt"/>
                        </a:rPr>
                        <a:t>Zeus</a:t>
                      </a:r>
                    </a:p>
                  </a:txBody>
                  <a:tcPr marL="68580" marR="68580" marT="34290" marB="34290"/>
                </a:tc>
                <a:tc>
                  <a:txBody>
                    <a:bodyPr/>
                    <a:lstStyle/>
                    <a:p>
                      <a:pPr algn="ctr"/>
                      <a:r>
                        <a:rPr lang="en-US" sz="1100" b="1" dirty="0">
                          <a:latin typeface="+mn-lt"/>
                        </a:rPr>
                        <a:t>0.554653</a:t>
                      </a:r>
                    </a:p>
                  </a:txBody>
                  <a:tcPr marL="68580" marR="68580" marT="34290" marB="34290"/>
                </a:tc>
                <a:extLst>
                  <a:ext uri="{0D108BD9-81ED-4DB2-BD59-A6C34878D82A}">
                    <a16:rowId xmlns:a16="http://schemas.microsoft.com/office/drawing/2014/main" val="10003"/>
                  </a:ext>
                </a:extLst>
              </a:tr>
              <a:tr h="229697">
                <a:tc>
                  <a:txBody>
                    <a:bodyPr/>
                    <a:lstStyle/>
                    <a:p>
                      <a:pPr algn="ctr"/>
                      <a:r>
                        <a:rPr lang="en-US" sz="1100" i="1" dirty="0">
                          <a:latin typeface="+mn-lt"/>
                        </a:rPr>
                        <a:t>3</a:t>
                      </a:r>
                      <a:endParaRPr lang="en-US" sz="1100" b="0" i="1" dirty="0">
                        <a:latin typeface="+mn-lt"/>
                      </a:endParaRPr>
                    </a:p>
                  </a:txBody>
                  <a:tcPr marL="68580" marR="68580" marT="34290" marB="34290"/>
                </a:tc>
                <a:tc>
                  <a:txBody>
                    <a:bodyPr/>
                    <a:lstStyle/>
                    <a:p>
                      <a:pPr algn="ctr"/>
                      <a:r>
                        <a:rPr lang="en-US" sz="1100" dirty="0">
                          <a:latin typeface="+mn-lt"/>
                        </a:rPr>
                        <a:t>Partners</a:t>
                      </a:r>
                    </a:p>
                  </a:txBody>
                  <a:tcPr marL="68580" marR="68580" marT="34290" marB="34290"/>
                </a:tc>
                <a:tc>
                  <a:txBody>
                    <a:bodyPr/>
                    <a:lstStyle/>
                    <a:p>
                      <a:pPr algn="ctr"/>
                      <a:r>
                        <a:rPr lang="en-US" sz="1100" dirty="0">
                          <a:latin typeface="+mn-lt"/>
                        </a:rPr>
                        <a:t>0.548900</a:t>
                      </a:r>
                    </a:p>
                  </a:txBody>
                  <a:tcPr marL="68580" marR="68580" marT="34290" marB="34290"/>
                </a:tc>
                <a:extLst>
                  <a:ext uri="{0D108BD9-81ED-4DB2-BD59-A6C34878D82A}">
                    <a16:rowId xmlns:a16="http://schemas.microsoft.com/office/drawing/2014/main" val="10004"/>
                  </a:ext>
                </a:extLst>
              </a:tr>
              <a:tr h="229697">
                <a:tc>
                  <a:txBody>
                    <a:bodyPr/>
                    <a:lstStyle/>
                    <a:p>
                      <a:pPr algn="ctr"/>
                      <a:r>
                        <a:rPr lang="en-US" sz="1100" i="1" dirty="0">
                          <a:latin typeface="+mn-lt"/>
                        </a:rPr>
                        <a:t>4</a:t>
                      </a:r>
                      <a:endParaRPr lang="en-US" sz="1100" b="0" i="1" dirty="0">
                        <a:latin typeface="+mn-lt"/>
                      </a:endParaRPr>
                    </a:p>
                  </a:txBody>
                  <a:tcPr marL="68580" marR="68580" marT="34290" marB="34290"/>
                </a:tc>
                <a:tc>
                  <a:txBody>
                    <a:bodyPr/>
                    <a:lstStyle/>
                    <a:p>
                      <a:pPr algn="ctr"/>
                      <a:r>
                        <a:rPr lang="en-US" sz="1100" b="1" dirty="0">
                          <a:latin typeface="+mn-lt"/>
                        </a:rPr>
                        <a:t>Pandemiya</a:t>
                      </a:r>
                    </a:p>
                  </a:txBody>
                  <a:tcPr marL="68580" marR="68580" marT="34290" marB="34290"/>
                </a:tc>
                <a:tc>
                  <a:txBody>
                    <a:bodyPr/>
                    <a:lstStyle/>
                    <a:p>
                      <a:pPr algn="ctr"/>
                      <a:r>
                        <a:rPr lang="en-US" sz="1100" b="1" dirty="0">
                          <a:latin typeface="+mn-lt"/>
                        </a:rPr>
                        <a:t>0.545221</a:t>
                      </a:r>
                    </a:p>
                  </a:txBody>
                  <a:tcPr marL="68580" marR="68580" marT="34290" marB="34290"/>
                </a:tc>
                <a:extLst>
                  <a:ext uri="{0D108BD9-81ED-4DB2-BD59-A6C34878D82A}">
                    <a16:rowId xmlns:a16="http://schemas.microsoft.com/office/drawing/2014/main" val="10005"/>
                  </a:ext>
                </a:extLst>
              </a:tr>
              <a:tr h="229697">
                <a:tc>
                  <a:txBody>
                    <a:bodyPr/>
                    <a:lstStyle/>
                    <a:p>
                      <a:pPr algn="ctr"/>
                      <a:r>
                        <a:rPr lang="en-US" sz="1100" i="1" dirty="0">
                          <a:latin typeface="+mn-lt"/>
                        </a:rPr>
                        <a:t>5</a:t>
                      </a:r>
                      <a:endParaRPr lang="en-US" sz="1100" b="0" i="1" dirty="0">
                        <a:latin typeface="+mn-lt"/>
                      </a:endParaRPr>
                    </a:p>
                  </a:txBody>
                  <a:tcPr marL="68580" marR="68580" marT="34290" marB="34290"/>
                </a:tc>
                <a:tc>
                  <a:txBody>
                    <a:bodyPr/>
                    <a:lstStyle/>
                    <a:p>
                      <a:pPr algn="ctr"/>
                      <a:r>
                        <a:rPr lang="en-US" sz="1100" b="1" dirty="0">
                          <a:latin typeface="+mn-lt"/>
                        </a:rPr>
                        <a:t>Mailer</a:t>
                      </a:r>
                    </a:p>
                  </a:txBody>
                  <a:tcPr marL="68580" marR="68580" marT="34290" marB="34290"/>
                </a:tc>
                <a:tc>
                  <a:txBody>
                    <a:bodyPr/>
                    <a:lstStyle/>
                    <a:p>
                      <a:pPr algn="ctr"/>
                      <a:r>
                        <a:rPr lang="en-US" sz="1100" b="1" dirty="0">
                          <a:latin typeface="+mn-lt"/>
                        </a:rPr>
                        <a:t>0.540075</a:t>
                      </a:r>
                    </a:p>
                  </a:txBody>
                  <a:tcPr marL="68580" marR="68580" marT="34290" marB="34290"/>
                </a:tc>
                <a:extLst>
                  <a:ext uri="{0D108BD9-81ED-4DB2-BD59-A6C34878D82A}">
                    <a16:rowId xmlns:a16="http://schemas.microsoft.com/office/drawing/2014/main" val="10006"/>
                  </a:ext>
                </a:extLst>
              </a:tr>
              <a:tr h="229697">
                <a:tc>
                  <a:txBody>
                    <a:bodyPr/>
                    <a:lstStyle/>
                    <a:p>
                      <a:pPr algn="ctr"/>
                      <a:r>
                        <a:rPr lang="en-US" sz="1100" i="1" dirty="0">
                          <a:latin typeface="+mn-lt"/>
                        </a:rPr>
                        <a:t>6</a:t>
                      </a:r>
                      <a:endParaRPr lang="en-US" sz="1100" b="0" i="1" dirty="0">
                        <a:latin typeface="+mn-lt"/>
                      </a:endParaRPr>
                    </a:p>
                  </a:txBody>
                  <a:tcPr marL="68580" marR="68580" marT="34290" marB="34290"/>
                </a:tc>
                <a:tc>
                  <a:txBody>
                    <a:bodyPr/>
                    <a:lstStyle/>
                    <a:p>
                      <a:pPr algn="ctr"/>
                      <a:r>
                        <a:rPr lang="en-US" sz="1100" dirty="0">
                          <a:latin typeface="+mn-lt"/>
                        </a:rPr>
                        <a:t>Panel</a:t>
                      </a:r>
                    </a:p>
                  </a:txBody>
                  <a:tcPr marL="68580" marR="68580" marT="34290" marB="34290"/>
                </a:tc>
                <a:tc>
                  <a:txBody>
                    <a:bodyPr/>
                    <a:lstStyle/>
                    <a:p>
                      <a:pPr algn="ctr"/>
                      <a:r>
                        <a:rPr lang="en-US" sz="1100" b="0" dirty="0">
                          <a:latin typeface="+mn-lt"/>
                        </a:rPr>
                        <a:t>0.524557</a:t>
                      </a:r>
                    </a:p>
                  </a:txBody>
                  <a:tcPr marL="68580" marR="68580" marT="34290" marB="34290"/>
                </a:tc>
                <a:extLst>
                  <a:ext uri="{0D108BD9-81ED-4DB2-BD59-A6C34878D82A}">
                    <a16:rowId xmlns:a16="http://schemas.microsoft.com/office/drawing/2014/main" val="10007"/>
                  </a:ext>
                </a:extLst>
              </a:tr>
              <a:tr h="229697">
                <a:tc>
                  <a:txBody>
                    <a:bodyPr/>
                    <a:lstStyle/>
                    <a:p>
                      <a:pPr algn="ctr"/>
                      <a:r>
                        <a:rPr lang="en-US" sz="1100" i="1" dirty="0">
                          <a:latin typeface="+mn-lt"/>
                        </a:rPr>
                        <a:t>7</a:t>
                      </a:r>
                      <a:endParaRPr lang="en-US" sz="1100" b="0" i="1" dirty="0">
                        <a:latin typeface="+mn-lt"/>
                      </a:endParaRPr>
                    </a:p>
                  </a:txBody>
                  <a:tcPr marL="68580" marR="68580" marT="34290" marB="34290"/>
                </a:tc>
                <a:tc>
                  <a:txBody>
                    <a:bodyPr/>
                    <a:lstStyle/>
                    <a:p>
                      <a:pPr algn="ctr"/>
                      <a:r>
                        <a:rPr lang="en-US" sz="1100" dirty="0">
                          <a:latin typeface="+mn-lt"/>
                        </a:rPr>
                        <a:t>Linksys</a:t>
                      </a:r>
                    </a:p>
                  </a:txBody>
                  <a:tcPr marL="68580" marR="68580" marT="34290" marB="34290"/>
                </a:tc>
                <a:tc>
                  <a:txBody>
                    <a:bodyPr/>
                    <a:lstStyle/>
                    <a:p>
                      <a:pPr algn="ctr"/>
                      <a:r>
                        <a:rPr lang="en-US" sz="1100" dirty="0">
                          <a:latin typeface="+mn-lt"/>
                        </a:rPr>
                        <a:t>0.498224</a:t>
                      </a:r>
                    </a:p>
                  </a:txBody>
                  <a:tcPr marL="68580" marR="68580" marT="34290" marB="34290"/>
                </a:tc>
                <a:extLst>
                  <a:ext uri="{0D108BD9-81ED-4DB2-BD59-A6C34878D82A}">
                    <a16:rowId xmlns:a16="http://schemas.microsoft.com/office/drawing/2014/main" val="10008"/>
                  </a:ext>
                </a:extLst>
              </a:tr>
              <a:tr h="229697">
                <a:tc>
                  <a:txBody>
                    <a:bodyPr/>
                    <a:lstStyle/>
                    <a:p>
                      <a:pPr algn="ctr"/>
                      <a:r>
                        <a:rPr lang="en-US" sz="1100" i="1" dirty="0">
                          <a:latin typeface="+mn-lt"/>
                        </a:rPr>
                        <a:t>8</a:t>
                      </a:r>
                      <a:endParaRPr lang="en-US" sz="1100" b="0" i="1" dirty="0">
                        <a:latin typeface="+mn-lt"/>
                      </a:endParaRPr>
                    </a:p>
                  </a:txBody>
                  <a:tcPr marL="68580" marR="68580" marT="34290" marB="34290"/>
                </a:tc>
                <a:tc>
                  <a:txBody>
                    <a:bodyPr/>
                    <a:lstStyle/>
                    <a:p>
                      <a:pPr algn="ctr"/>
                      <a:r>
                        <a:rPr lang="en-US" sz="1100" b="1" dirty="0">
                          <a:latin typeface="+mn-lt"/>
                        </a:rPr>
                        <a:t>Cythosia</a:t>
                      </a:r>
                    </a:p>
                  </a:txBody>
                  <a:tcPr marL="68580" marR="68580" marT="34290" marB="34290"/>
                </a:tc>
                <a:tc>
                  <a:txBody>
                    <a:bodyPr/>
                    <a:lstStyle/>
                    <a:p>
                      <a:pPr algn="ctr"/>
                      <a:r>
                        <a:rPr lang="en-US" sz="1100" b="1" dirty="0">
                          <a:latin typeface="+mn-lt"/>
                        </a:rPr>
                        <a:t>0.480465</a:t>
                      </a:r>
                    </a:p>
                  </a:txBody>
                  <a:tcPr marL="68580" marR="68580" marT="34290" marB="34290"/>
                </a:tc>
                <a:extLst>
                  <a:ext uri="{0D108BD9-81ED-4DB2-BD59-A6C34878D82A}">
                    <a16:rowId xmlns:a16="http://schemas.microsoft.com/office/drawing/2014/main" val="10009"/>
                  </a:ext>
                </a:extLst>
              </a:tr>
              <a:tr h="229697">
                <a:tc>
                  <a:txBody>
                    <a:bodyPr/>
                    <a:lstStyle/>
                    <a:p>
                      <a:pPr algn="ctr"/>
                      <a:r>
                        <a:rPr lang="en-US" sz="1100" i="1" dirty="0">
                          <a:latin typeface="+mn-lt"/>
                        </a:rPr>
                        <a:t>9</a:t>
                      </a:r>
                      <a:endParaRPr lang="en-US" sz="1100" b="0" i="1" dirty="0">
                        <a:latin typeface="+mn-lt"/>
                      </a:endParaRPr>
                    </a:p>
                  </a:txBody>
                  <a:tcPr marL="68580" marR="68580" marT="34290" marB="34290"/>
                </a:tc>
                <a:tc>
                  <a:txBody>
                    <a:bodyPr/>
                    <a:lstStyle/>
                    <a:p>
                      <a:pPr algn="ctr"/>
                      <a:r>
                        <a:rPr lang="en-US" sz="1100" b="1" dirty="0">
                          <a:latin typeface="+mn-lt"/>
                        </a:rPr>
                        <a:t>Phase</a:t>
                      </a:r>
                    </a:p>
                  </a:txBody>
                  <a:tcPr marL="68580" marR="68580" marT="34290" marB="34290"/>
                </a:tc>
                <a:tc>
                  <a:txBody>
                    <a:bodyPr/>
                    <a:lstStyle/>
                    <a:p>
                      <a:pPr algn="ctr"/>
                      <a:r>
                        <a:rPr lang="en-US" sz="1100" b="1" dirty="0">
                          <a:latin typeface="+mn-lt"/>
                        </a:rPr>
                        <a:t>0.464738</a:t>
                      </a:r>
                    </a:p>
                  </a:txBody>
                  <a:tcPr marL="68580" marR="68580" marT="34290" marB="34290"/>
                </a:tc>
                <a:extLst>
                  <a:ext uri="{0D108BD9-81ED-4DB2-BD59-A6C34878D82A}">
                    <a16:rowId xmlns:a16="http://schemas.microsoft.com/office/drawing/2014/main" val="10010"/>
                  </a:ext>
                </a:extLst>
              </a:tr>
              <a:tr h="229697">
                <a:tc>
                  <a:txBody>
                    <a:bodyPr/>
                    <a:lstStyle/>
                    <a:p>
                      <a:pPr algn="ctr"/>
                      <a:r>
                        <a:rPr lang="en-US" sz="1100" i="1" dirty="0">
                          <a:latin typeface="+mn-lt"/>
                        </a:rPr>
                        <a:t>10</a:t>
                      </a:r>
                      <a:endParaRPr lang="en-US" sz="1100" b="0" i="1" dirty="0">
                        <a:latin typeface="+mn-lt"/>
                      </a:endParaRPr>
                    </a:p>
                  </a:txBody>
                  <a:tcPr marL="68580" marR="68580" marT="34290" marB="34290"/>
                </a:tc>
                <a:tc>
                  <a:txBody>
                    <a:bodyPr/>
                    <a:lstStyle/>
                    <a:p>
                      <a:pPr algn="ctr"/>
                      <a:r>
                        <a:rPr lang="en-US" sz="1100" b="1" dirty="0">
                          <a:latin typeface="+mn-lt"/>
                        </a:rPr>
                        <a:t>Spyeye</a:t>
                      </a:r>
                    </a:p>
                  </a:txBody>
                  <a:tcPr marL="68580" marR="68580" marT="34290" marB="34290"/>
                </a:tc>
                <a:tc>
                  <a:txBody>
                    <a:bodyPr/>
                    <a:lstStyle/>
                    <a:p>
                      <a:pPr algn="ctr"/>
                      <a:r>
                        <a:rPr lang="en-US" sz="1100" b="1" dirty="0">
                          <a:latin typeface="+mn-lt"/>
                        </a:rPr>
                        <a:t>0.459695</a:t>
                      </a:r>
                    </a:p>
                  </a:txBody>
                  <a:tcPr marL="68580" marR="68580" marT="34290" marB="34290"/>
                </a:tc>
                <a:extLst>
                  <a:ext uri="{0D108BD9-81ED-4DB2-BD59-A6C34878D82A}">
                    <a16:rowId xmlns:a16="http://schemas.microsoft.com/office/drawing/2014/main" val="10011"/>
                  </a:ext>
                </a:extLst>
              </a:tr>
              <a:tr h="229697">
                <a:tc>
                  <a:txBody>
                    <a:bodyPr/>
                    <a:lstStyle/>
                    <a:p>
                      <a:pPr algn="ctr"/>
                      <a:r>
                        <a:rPr lang="en-US" sz="1100" i="1" dirty="0">
                          <a:latin typeface="+mn-lt"/>
                        </a:rPr>
                        <a:t>P@10</a:t>
                      </a:r>
                      <a:endParaRPr lang="en-US" sz="1100" b="0" i="1" dirty="0">
                        <a:latin typeface="+mn-lt"/>
                      </a:endParaRPr>
                    </a:p>
                  </a:txBody>
                  <a:tcPr marL="68580" marR="68580" marT="34290" marB="34290"/>
                </a:tc>
                <a:tc gridSpan="2">
                  <a:txBody>
                    <a:bodyPr/>
                    <a:lstStyle/>
                    <a:p>
                      <a:pPr algn="ctr"/>
                      <a:r>
                        <a:rPr lang="en-US" sz="1100" b="0" dirty="0">
                          <a:latin typeface="+mn-lt"/>
                        </a:rPr>
                        <a:t>70%</a:t>
                      </a:r>
                    </a:p>
                  </a:txBody>
                  <a:tcPr marL="68580" marR="68580" marT="34290" marB="34290"/>
                </a:tc>
                <a:tc hMerge="1">
                  <a:txBody>
                    <a:bodyPr/>
                    <a:lstStyle/>
                    <a:p>
                      <a:endParaRPr lang="en-US" sz="1400" dirty="0"/>
                    </a:p>
                  </a:txBody>
                  <a:tcPr/>
                </a:tc>
                <a:extLst>
                  <a:ext uri="{0D108BD9-81ED-4DB2-BD59-A6C34878D82A}">
                    <a16:rowId xmlns:a16="http://schemas.microsoft.com/office/drawing/2014/main" val="10012"/>
                  </a:ext>
                </a:extLst>
              </a:tr>
            </a:tbl>
          </a:graphicData>
        </a:graphic>
      </p:graphicFrame>
      <p:sp>
        <p:nvSpPr>
          <p:cNvPr id="6" name="TextBox 5"/>
          <p:cNvSpPr txBox="1"/>
          <p:nvPr/>
        </p:nvSpPr>
        <p:spPr>
          <a:xfrm>
            <a:off x="231457" y="1885995"/>
            <a:ext cx="7532915" cy="923330"/>
          </a:xfrm>
          <a:prstGeom prst="rect">
            <a:avLst/>
          </a:prstGeom>
          <a:noFill/>
        </p:spPr>
        <p:txBody>
          <a:bodyPr wrap="square" rtlCol="0">
            <a:spAutoFit/>
          </a:bodyPr>
          <a:lstStyle/>
          <a:p>
            <a:pPr marL="214313" indent="-214313">
              <a:buFont typeface="Arial" panose="020B0604020202020204" pitchFamily="34" charset="0"/>
              <a:buChar char="•"/>
            </a:pPr>
            <a:r>
              <a:rPr lang="en-US" dirty="0"/>
              <a:t>We directly evaluate word </a:t>
            </a:r>
            <a:r>
              <a:rPr lang="en-US" dirty="0" err="1"/>
              <a:t>embeddings</a:t>
            </a:r>
            <a:r>
              <a:rPr lang="en-US" dirty="0"/>
              <a:t> in this study</a:t>
            </a:r>
          </a:p>
          <a:p>
            <a:pPr marL="557213" lvl="1" indent="-214313">
              <a:buFont typeface="Arial" panose="020B0604020202020204" pitchFamily="34" charset="0"/>
              <a:buChar char="•"/>
            </a:pPr>
            <a:r>
              <a:rPr lang="en-US" dirty="0" err="1"/>
              <a:t>Embeddings</a:t>
            </a:r>
            <a:r>
              <a:rPr lang="en-US" dirty="0"/>
              <a:t> are vectors, can use cosine similarity to find similar words</a:t>
            </a:r>
          </a:p>
          <a:p>
            <a:pPr marL="557213" lvl="1" indent="-214313">
              <a:buFont typeface="Arial" panose="020B0604020202020204" pitchFamily="34" charset="0"/>
              <a:buChar char="•"/>
            </a:pPr>
            <a:r>
              <a:rPr lang="en-US" dirty="0"/>
              <a:t>Useful in hacker context to discover new hacker terms, tool names, etc.</a:t>
            </a:r>
          </a:p>
        </p:txBody>
      </p:sp>
    </p:spTree>
    <p:extLst>
      <p:ext uri="{BB962C8B-B14F-4D97-AF65-F5344CB8AC3E}">
        <p14:creationId xmlns:p14="http://schemas.microsoft.com/office/powerpoint/2010/main" val="216027364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Word2Vec Example</a:t>
            </a:r>
          </a:p>
        </p:txBody>
      </p:sp>
      <p:sp>
        <p:nvSpPr>
          <p:cNvPr id="4" name="Slide Number Placeholder 3"/>
          <p:cNvSpPr>
            <a:spLocks noGrp="1"/>
          </p:cNvSpPr>
          <p:nvPr>
            <p:ph type="sldNum" sz="quarter" idx="12"/>
          </p:nvPr>
        </p:nvSpPr>
        <p:spPr>
          <a:xfrm>
            <a:off x="6503398" y="5691202"/>
            <a:ext cx="2057400" cy="273844"/>
          </a:xfrm>
        </p:spPr>
        <p:txBody>
          <a:bodyPr/>
          <a:lstStyle/>
          <a:p>
            <a:fld id="{C3B144FA-A4B6-4BA2-9DD1-C172BBD468E4}" type="slidenum">
              <a:rPr lang="en-US" smtClean="0"/>
              <a:t>59</a:t>
            </a:fld>
            <a:endParaRPr lang="en-US"/>
          </a:p>
        </p:txBody>
      </p:sp>
      <p:sp>
        <p:nvSpPr>
          <p:cNvPr id="8" name="Rectangle 7"/>
          <p:cNvSpPr/>
          <p:nvPr/>
        </p:nvSpPr>
        <p:spPr>
          <a:xfrm>
            <a:off x="7678647" y="2110787"/>
            <a:ext cx="1371600" cy="1885950"/>
          </a:xfrm>
          <a:prstGeom prst="rect">
            <a:avLst/>
          </a:prstGeom>
          <a:ln w="38100"/>
        </p:spPr>
        <p:style>
          <a:lnRef idx="2">
            <a:schemeClr val="dk1"/>
          </a:lnRef>
          <a:fillRef idx="1">
            <a:schemeClr val="lt1"/>
          </a:fillRef>
          <a:effectRef idx="0">
            <a:schemeClr val="dk1"/>
          </a:effectRef>
          <a:fontRef idx="minor">
            <a:schemeClr val="dk1"/>
          </a:fontRef>
        </p:style>
        <p:txBody>
          <a:bodyPr rtlCol="0" anchor="t"/>
          <a:lstStyle/>
          <a:p>
            <a:pPr algn="ctr"/>
            <a:endParaRPr lang="en-US" sz="600" b="1" dirty="0"/>
          </a:p>
          <a:p>
            <a:pPr algn="ctr"/>
            <a:r>
              <a:rPr lang="en-US" sz="1350" b="1" dirty="0"/>
              <a:t>Evaluation</a:t>
            </a:r>
          </a:p>
        </p:txBody>
      </p:sp>
      <p:sp>
        <p:nvSpPr>
          <p:cNvPr id="9" name="Rectangle 8"/>
          <p:cNvSpPr/>
          <p:nvPr/>
        </p:nvSpPr>
        <p:spPr>
          <a:xfrm>
            <a:off x="7764372" y="2614583"/>
            <a:ext cx="1171575" cy="597724"/>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Benchmark Experiments</a:t>
            </a:r>
          </a:p>
        </p:txBody>
      </p:sp>
      <p:sp>
        <p:nvSpPr>
          <p:cNvPr id="10" name="Rectangle 9"/>
          <p:cNvSpPr/>
          <p:nvPr/>
        </p:nvSpPr>
        <p:spPr>
          <a:xfrm>
            <a:off x="7764372" y="3260425"/>
            <a:ext cx="1171575" cy="622013"/>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Hacker Term Similarity</a:t>
            </a:r>
          </a:p>
        </p:txBody>
      </p:sp>
      <p:pic>
        <p:nvPicPr>
          <p:cNvPr id="11" name="Picture 10"/>
          <p:cNvPicPr>
            <a:picLocks noChangeAspect="1"/>
          </p:cNvPicPr>
          <p:nvPr/>
        </p:nvPicPr>
        <p:blipFill>
          <a:blip r:embed="rId3"/>
          <a:stretch>
            <a:fillRect/>
          </a:stretch>
        </p:blipFill>
        <p:spPr>
          <a:xfrm>
            <a:off x="1262021" y="2985738"/>
            <a:ext cx="5684562" cy="2906792"/>
          </a:xfrm>
          <a:prstGeom prst="rect">
            <a:avLst/>
          </a:prstGeom>
          <a:ln>
            <a:solidFill>
              <a:schemeClr val="tx1"/>
            </a:solidFill>
          </a:ln>
        </p:spPr>
      </p:pic>
      <p:sp>
        <p:nvSpPr>
          <p:cNvPr id="3" name="TextBox 2"/>
          <p:cNvSpPr txBox="1"/>
          <p:nvPr/>
        </p:nvSpPr>
        <p:spPr>
          <a:xfrm>
            <a:off x="448628" y="1852835"/>
            <a:ext cx="6497955" cy="1477328"/>
          </a:xfrm>
          <a:prstGeom prst="rect">
            <a:avLst/>
          </a:prstGeom>
          <a:noFill/>
        </p:spPr>
        <p:txBody>
          <a:bodyPr wrap="square" rtlCol="0">
            <a:spAutoFit/>
          </a:bodyPr>
          <a:lstStyle/>
          <a:p>
            <a:pPr marL="214313" indent="-214313">
              <a:buFont typeface="Arial" panose="020B0604020202020204" pitchFamily="34" charset="0"/>
              <a:buChar char="•"/>
            </a:pPr>
            <a:r>
              <a:rPr lang="en-US" i="1" dirty="0" err="1"/>
              <a:t>Bifrost</a:t>
            </a:r>
            <a:r>
              <a:rPr lang="en-US" dirty="0"/>
              <a:t> and </a:t>
            </a:r>
            <a:r>
              <a:rPr lang="en-US" i="1" dirty="0" err="1"/>
              <a:t>Spygate</a:t>
            </a:r>
            <a:r>
              <a:rPr lang="en-US" dirty="0"/>
              <a:t> are remote administration tools (RATs) that grant hackers backdoor access to victim computers </a:t>
            </a:r>
          </a:p>
          <a:p>
            <a:pPr marL="557213" lvl="1" indent="-214313">
              <a:buFont typeface="Arial" panose="020B0604020202020204" pitchFamily="34" charset="0"/>
              <a:buChar char="•"/>
            </a:pPr>
            <a:r>
              <a:rPr lang="en-US" dirty="0"/>
              <a:t>Can look at their similarity with word RAT over time to assess evolving significance in discussions concerning RATS</a:t>
            </a:r>
          </a:p>
          <a:p>
            <a:endParaRPr lang="en-US" dirty="0"/>
          </a:p>
        </p:txBody>
      </p:sp>
    </p:spTree>
    <p:extLst>
      <p:ext uri="{BB962C8B-B14F-4D97-AF65-F5344CB8AC3E}">
        <p14:creationId xmlns:p14="http://schemas.microsoft.com/office/powerpoint/2010/main" val="4231285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Classification</a:t>
            </a:r>
          </a:p>
        </p:txBody>
      </p:sp>
      <p:sp>
        <p:nvSpPr>
          <p:cNvPr id="3" name="Content Placeholder 2"/>
          <p:cNvSpPr>
            <a:spLocks noGrp="1"/>
          </p:cNvSpPr>
          <p:nvPr>
            <p:ph idx="1"/>
          </p:nvPr>
        </p:nvSpPr>
        <p:spPr>
          <a:xfrm>
            <a:off x="152400" y="1371600"/>
            <a:ext cx="8763000" cy="4525963"/>
          </a:xfrm>
        </p:spPr>
        <p:txBody>
          <a:bodyPr>
            <a:normAutofit/>
          </a:bodyPr>
          <a:lstStyle/>
          <a:p>
            <a:r>
              <a:rPr lang="en-US" sz="2000" dirty="0"/>
              <a:t>Text classification is a </a:t>
            </a:r>
            <a:r>
              <a:rPr lang="en-US" sz="2000" b="1" dirty="0"/>
              <a:t>supervised machine learning </a:t>
            </a:r>
            <a:r>
              <a:rPr lang="en-US" sz="2000" dirty="0"/>
              <a:t>task as it is built based on training corpora containing the correct label for each input. The framework for classification is shown in figure below.</a:t>
            </a:r>
          </a:p>
        </p:txBody>
      </p:sp>
      <p:sp>
        <p:nvSpPr>
          <p:cNvPr id="4" name="Slide Number Placeholder 3"/>
          <p:cNvSpPr>
            <a:spLocks noGrp="1"/>
          </p:cNvSpPr>
          <p:nvPr>
            <p:ph type="sldNum" sz="quarter" idx="12"/>
          </p:nvPr>
        </p:nvSpPr>
        <p:spPr/>
        <p:txBody>
          <a:bodyPr/>
          <a:lstStyle/>
          <a:p>
            <a:fld id="{8B8A6D28-8101-4277-BD3B-09002AC06C4B}" type="slidenum">
              <a:rPr lang="en-US" smtClean="0"/>
              <a:pPr/>
              <a:t>6</a:t>
            </a:fld>
            <a:endParaRPr lang="en-US"/>
          </a:p>
        </p:txBody>
      </p:sp>
      <p:pic>
        <p:nvPicPr>
          <p:cNvPr id="1026" name="Picture 2" descr="../images/supervised-classification.png"/>
          <p:cNvPicPr>
            <a:picLocks noChangeAspect="1" noChangeArrowheads="1"/>
          </p:cNvPicPr>
          <p:nvPr/>
        </p:nvPicPr>
        <p:blipFill>
          <a:blip r:embed="rId2" cstate="print"/>
          <a:srcRect/>
          <a:stretch>
            <a:fillRect/>
          </a:stretch>
        </p:blipFill>
        <p:spPr bwMode="auto">
          <a:xfrm>
            <a:off x="1438275" y="2362200"/>
            <a:ext cx="6562725" cy="3385590"/>
          </a:xfrm>
          <a:prstGeom prst="rect">
            <a:avLst/>
          </a:prstGeom>
          <a:noFill/>
        </p:spPr>
      </p:pic>
      <p:sp>
        <p:nvSpPr>
          <p:cNvPr id="6" name="TextBox 5"/>
          <p:cNvSpPr txBox="1"/>
          <p:nvPr/>
        </p:nvSpPr>
        <p:spPr>
          <a:xfrm>
            <a:off x="152400" y="5715000"/>
            <a:ext cx="8686800" cy="1015663"/>
          </a:xfrm>
          <a:prstGeom prst="rect">
            <a:avLst/>
          </a:prstGeom>
          <a:solidFill>
            <a:schemeClr val="bg1">
              <a:lumMod val="95000"/>
            </a:schemeClr>
          </a:solidFill>
          <a:ln>
            <a:solidFill>
              <a:schemeClr val="accent1"/>
            </a:solidFill>
          </a:ln>
        </p:spPr>
        <p:txBody>
          <a:bodyPr wrap="square" rtlCol="0">
            <a:spAutoFit/>
          </a:bodyPr>
          <a:lstStyle/>
          <a:p>
            <a:r>
              <a:rPr lang="en-US" sz="1200" dirty="0"/>
              <a:t> (a) During training, a feature extractor is used to convert each input value to a feature set. These feature sets, which capture the basic information about each input that should be used to classify it, are discussed in the next section. Pairs of feature sets and labels are fed into the machine learning algorithm to generate a model. </a:t>
            </a:r>
          </a:p>
          <a:p>
            <a:r>
              <a:rPr lang="en-US" sz="1200" dirty="0"/>
              <a:t>(b) During prediction, the same feature extractor is used to convert unseen inputs to feature sets. These feature sets are then fed into the model, which generates predicted labels.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Running Word2Vec</a:t>
            </a:r>
          </a:p>
        </p:txBody>
      </p:sp>
      <p:sp>
        <p:nvSpPr>
          <p:cNvPr id="3" name="Content Placeholder 2"/>
          <p:cNvSpPr>
            <a:spLocks noGrp="1"/>
          </p:cNvSpPr>
          <p:nvPr>
            <p:ph idx="1"/>
          </p:nvPr>
        </p:nvSpPr>
        <p:spPr>
          <a:xfrm>
            <a:off x="217170" y="1417638"/>
            <a:ext cx="8709660" cy="3263504"/>
          </a:xfrm>
        </p:spPr>
        <p:txBody>
          <a:bodyPr>
            <a:noAutofit/>
          </a:bodyPr>
          <a:lstStyle/>
          <a:p>
            <a:r>
              <a:rPr lang="en-US" sz="1800" dirty="0"/>
              <a:t>Download: </a:t>
            </a:r>
            <a:r>
              <a:rPr lang="en-US" sz="1800" dirty="0">
                <a:hlinkClick r:id="rId3"/>
              </a:rPr>
              <a:t>https://code.google.com/archive/p/word2vec/</a:t>
            </a:r>
            <a:endParaRPr lang="en-US" sz="1800" dirty="0"/>
          </a:p>
          <a:p>
            <a:r>
              <a:rPr lang="en-US" sz="1800" dirty="0"/>
              <a:t>Word2Vec comes bundled with many files. Two important ones:</a:t>
            </a:r>
          </a:p>
          <a:p>
            <a:pPr lvl="1"/>
            <a:r>
              <a:rPr lang="en-US" sz="1800" i="1" dirty="0"/>
              <a:t>Word2vec.c  - </a:t>
            </a:r>
            <a:r>
              <a:rPr lang="en-US" sz="1800" dirty="0"/>
              <a:t>the actual Word2Vec program written in C; is executed in command line</a:t>
            </a:r>
          </a:p>
          <a:p>
            <a:pPr lvl="1"/>
            <a:r>
              <a:rPr lang="en-US" sz="1800" i="1" dirty="0"/>
              <a:t>Demo-word.sh - </a:t>
            </a:r>
            <a:r>
              <a:rPr lang="en-US" sz="1800" dirty="0"/>
              <a:t>shell script containing example of how to run </a:t>
            </a:r>
            <a:r>
              <a:rPr lang="en-US" sz="1800" i="1" dirty="0"/>
              <a:t>Word2Vec.c </a:t>
            </a:r>
            <a:r>
              <a:rPr lang="en-US" sz="1800" dirty="0"/>
              <a:t>on test data</a:t>
            </a:r>
          </a:p>
          <a:p>
            <a:r>
              <a:rPr lang="en-US" sz="1800" dirty="0"/>
              <a:t>To use Word2Vec, you need:</a:t>
            </a:r>
          </a:p>
          <a:p>
            <a:pPr marL="685800" lvl="1" indent="-342900">
              <a:buFont typeface="+mj-lt"/>
              <a:buAutoNum type="arabicPeriod"/>
            </a:pPr>
            <a:r>
              <a:rPr lang="en-US" sz="1800" dirty="0"/>
              <a:t>A corpus (e.g., collection of tweets, news articles, product reviews)</a:t>
            </a:r>
          </a:p>
          <a:p>
            <a:pPr lvl="2"/>
            <a:r>
              <a:rPr lang="en-US" sz="1800" dirty="0"/>
              <a:t>Word2Vec expects a sequence of sentences as input </a:t>
            </a:r>
          </a:p>
          <a:p>
            <a:pPr lvl="2"/>
            <a:r>
              <a:rPr lang="en-US" sz="1800" dirty="0"/>
              <a:t>One input file containing many sentences, with one sentence per line</a:t>
            </a:r>
          </a:p>
          <a:p>
            <a:pPr marL="685800" lvl="1" indent="-342900">
              <a:buFont typeface="+mj-lt"/>
              <a:buAutoNum type="arabicPeriod"/>
            </a:pPr>
            <a:r>
              <a:rPr lang="en-US" sz="1800" dirty="0"/>
              <a:t>A C programming language compiler</a:t>
            </a:r>
          </a:p>
          <a:p>
            <a:pPr lvl="2"/>
            <a:r>
              <a:rPr lang="en-US" sz="1800" dirty="0"/>
              <a:t>Unix environments are easiest - Linux generally ships with ‘</a:t>
            </a:r>
            <a:r>
              <a:rPr lang="en-US" sz="1800" dirty="0" err="1"/>
              <a:t>gcc</a:t>
            </a:r>
            <a:r>
              <a:rPr lang="en-US" sz="1800" dirty="0"/>
              <a:t>’ pre-installed, OSX can use </a:t>
            </a:r>
            <a:r>
              <a:rPr lang="en-US" sz="1800" dirty="0" err="1"/>
              <a:t>Xcode</a:t>
            </a:r>
            <a:endParaRPr lang="en-US" sz="1800" dirty="0"/>
          </a:p>
          <a:p>
            <a:r>
              <a:rPr lang="en-US" sz="1800" dirty="0"/>
              <a:t>Word2Vec is useful for language modeling tasks, </a:t>
            </a:r>
          </a:p>
          <a:p>
            <a:pPr marL="685800" lvl="1" indent="-342900">
              <a:buFont typeface="+mj-lt"/>
              <a:buAutoNum type="arabicPeriod"/>
            </a:pPr>
            <a:endParaRPr lang="en-US" dirty="0"/>
          </a:p>
          <a:p>
            <a:pPr lvl="1"/>
            <a:endParaRPr lang="en-US" dirty="0"/>
          </a:p>
          <a:p>
            <a:pPr marL="0" indent="0">
              <a:buNone/>
            </a:pPr>
            <a:endParaRPr lang="en-US" dirty="0"/>
          </a:p>
        </p:txBody>
      </p:sp>
      <p:sp>
        <p:nvSpPr>
          <p:cNvPr id="4" name="Slide Number Placeholder 3"/>
          <p:cNvSpPr>
            <a:spLocks noGrp="1"/>
          </p:cNvSpPr>
          <p:nvPr>
            <p:ph type="sldNum" sz="quarter" idx="12"/>
          </p:nvPr>
        </p:nvSpPr>
        <p:spPr/>
        <p:txBody>
          <a:bodyPr/>
          <a:lstStyle/>
          <a:p>
            <a:fld id="{C3B144FA-A4B6-4BA2-9DD1-C172BBD468E4}" type="slidenum">
              <a:rPr lang="en-US" smtClean="0"/>
              <a:t>60</a:t>
            </a:fld>
            <a:endParaRPr lang="en-US"/>
          </a:p>
        </p:txBody>
      </p:sp>
    </p:spTree>
    <p:extLst>
      <p:ext uri="{BB962C8B-B14F-4D97-AF65-F5344CB8AC3E}">
        <p14:creationId xmlns:p14="http://schemas.microsoft.com/office/powerpoint/2010/main" val="198686450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Implementation</a:t>
            </a:r>
            <a:endParaRPr lang="zh-CN" altLang="en-US" dirty="0"/>
          </a:p>
        </p:txBody>
      </p:sp>
      <p:sp>
        <p:nvSpPr>
          <p:cNvPr id="3" name="Content Placeholder 2"/>
          <p:cNvSpPr>
            <a:spLocks noGrp="1"/>
          </p:cNvSpPr>
          <p:nvPr>
            <p:ph idx="1"/>
          </p:nvPr>
        </p:nvSpPr>
        <p:spPr>
          <a:xfrm>
            <a:off x="457200" y="1600200"/>
            <a:ext cx="8229600" cy="4756150"/>
          </a:xfrm>
        </p:spPr>
        <p:txBody>
          <a:bodyPr>
            <a:normAutofit lnSpcReduction="10000"/>
          </a:bodyPr>
          <a:lstStyle/>
          <a:p>
            <a:r>
              <a:rPr lang="en-US" altLang="zh-CN" dirty="0"/>
              <a:t>Self-trained </a:t>
            </a:r>
            <a:r>
              <a:rPr lang="en-US" altLang="zh-CN" dirty="0" err="1"/>
              <a:t>embeddings</a:t>
            </a:r>
            <a:endParaRPr lang="en-US" altLang="zh-CN" dirty="0"/>
          </a:p>
          <a:p>
            <a:pPr lvl="1"/>
            <a:r>
              <a:rPr lang="en-US" altLang="zh-CN" dirty="0" err="1"/>
              <a:t>Keras</a:t>
            </a:r>
            <a:r>
              <a:rPr lang="en-US" altLang="zh-CN" dirty="0"/>
              <a:t> has a specific layer, </a:t>
            </a:r>
            <a:r>
              <a:rPr lang="en-US" altLang="zh-CN" dirty="0">
                <a:latin typeface="Courier New" panose="02070309020205020404" pitchFamily="49" charset="0"/>
                <a:cs typeface="Courier New" panose="02070309020205020404" pitchFamily="49" charset="0"/>
              </a:rPr>
              <a:t>Embedding</a:t>
            </a:r>
            <a:r>
              <a:rPr lang="en-US" altLang="zh-CN" dirty="0"/>
              <a:t>, that can turn positive integers (indexes) into dense vectors of fixed size. (</a:t>
            </a:r>
            <a:r>
              <a:rPr lang="en-US" altLang="zh-CN" dirty="0">
                <a:hlinkClick r:id="rId2"/>
              </a:rPr>
              <a:t>https://keras.io/layers/embeddings</a:t>
            </a:r>
            <a:r>
              <a:rPr lang="en-US" altLang="zh-CN" dirty="0"/>
              <a:t>)</a:t>
            </a:r>
          </a:p>
          <a:p>
            <a:r>
              <a:rPr lang="en-US" altLang="zh-CN" dirty="0"/>
              <a:t>Google pre-trained </a:t>
            </a:r>
            <a:r>
              <a:rPr lang="en-US" altLang="zh-CN" dirty="0" err="1"/>
              <a:t>embeddings</a:t>
            </a:r>
            <a:endParaRPr lang="en-US" altLang="zh-CN" dirty="0"/>
          </a:p>
          <a:p>
            <a:pPr lvl="1"/>
            <a:r>
              <a:rPr lang="en-US" altLang="zh-CN" dirty="0">
                <a:hlinkClick r:id="rId3"/>
              </a:rPr>
              <a:t>Link</a:t>
            </a:r>
            <a:r>
              <a:rPr lang="en-US" altLang="zh-CN" dirty="0"/>
              <a:t>; </a:t>
            </a:r>
            <a:r>
              <a:rPr lang="en-US" altLang="zh-CN" dirty="0">
                <a:hlinkClick r:id="rId4"/>
              </a:rPr>
              <a:t>Tutorial</a:t>
            </a:r>
            <a:endParaRPr lang="en-US" altLang="zh-CN" dirty="0"/>
          </a:p>
          <a:p>
            <a:pPr lvl="1"/>
            <a:r>
              <a:rPr lang="en-US" altLang="zh-CN" dirty="0"/>
              <a:t>1.5GB; 3 million words and phrases</a:t>
            </a:r>
          </a:p>
          <a:p>
            <a:pPr lvl="1"/>
            <a:r>
              <a:rPr lang="en-US" altLang="zh-CN" dirty="0"/>
              <a:t>Trained on ~100 billion words from a Google News dataset</a:t>
            </a:r>
          </a:p>
          <a:p>
            <a:pPr lvl="1"/>
            <a:r>
              <a:rPr lang="en-US" altLang="zh-CN" dirty="0"/>
              <a:t>Vector dimensionality: 300</a:t>
            </a:r>
            <a:endParaRPr lang="zh-CN" altLang="en-US"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61</a:t>
            </a:fld>
            <a:endParaRPr lang="en-US"/>
          </a:p>
        </p:txBody>
      </p:sp>
    </p:spTree>
    <p:extLst>
      <p:ext uri="{BB962C8B-B14F-4D97-AF65-F5344CB8AC3E}">
        <p14:creationId xmlns:p14="http://schemas.microsoft.com/office/powerpoint/2010/main" val="33285484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 Learning Resources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379405052"/>
              </p:ext>
            </p:extLst>
          </p:nvPr>
        </p:nvGraphicFramePr>
        <p:xfrm>
          <a:off x="685799" y="1408113"/>
          <a:ext cx="7848601" cy="4948236"/>
        </p:xfrm>
        <a:graphic>
          <a:graphicData uri="http://schemas.openxmlformats.org/drawingml/2006/table">
            <a:tbl>
              <a:tblPr firstRow="1" bandRow="1">
                <a:tableStyleId>{5940675A-B579-460E-94D1-54222C63F5DA}</a:tableStyleId>
              </a:tblPr>
              <a:tblGrid>
                <a:gridCol w="1136444">
                  <a:extLst>
                    <a:ext uri="{9D8B030D-6E8A-4147-A177-3AD203B41FA5}">
                      <a16:colId xmlns:a16="http://schemas.microsoft.com/office/drawing/2014/main" val="20000"/>
                    </a:ext>
                  </a:extLst>
                </a:gridCol>
                <a:gridCol w="794167">
                  <a:extLst>
                    <a:ext uri="{9D8B030D-6E8A-4147-A177-3AD203B41FA5}">
                      <a16:colId xmlns:a16="http://schemas.microsoft.com/office/drawing/2014/main" val="20001"/>
                    </a:ext>
                  </a:extLst>
                </a:gridCol>
                <a:gridCol w="2928490">
                  <a:extLst>
                    <a:ext uri="{9D8B030D-6E8A-4147-A177-3AD203B41FA5}">
                      <a16:colId xmlns:a16="http://schemas.microsoft.com/office/drawing/2014/main" val="20002"/>
                    </a:ext>
                  </a:extLst>
                </a:gridCol>
                <a:gridCol w="2989500">
                  <a:extLst>
                    <a:ext uri="{9D8B030D-6E8A-4147-A177-3AD203B41FA5}">
                      <a16:colId xmlns:a16="http://schemas.microsoft.com/office/drawing/2014/main" val="20003"/>
                    </a:ext>
                  </a:extLst>
                </a:gridCol>
              </a:tblGrid>
              <a:tr h="404978">
                <a:tc>
                  <a:txBody>
                    <a:bodyPr/>
                    <a:lstStyle/>
                    <a:p>
                      <a:pPr algn="ctr"/>
                      <a:r>
                        <a:rPr lang="en-US" sz="1100" b="1" dirty="0"/>
                        <a:t>Name</a:t>
                      </a:r>
                    </a:p>
                  </a:txBody>
                  <a:tcPr marL="68580" marR="68580" marT="34290" marB="34290" anchor="ctr"/>
                </a:tc>
                <a:tc>
                  <a:txBody>
                    <a:bodyPr/>
                    <a:lstStyle/>
                    <a:p>
                      <a:pPr algn="ctr"/>
                      <a:r>
                        <a:rPr lang="en-US" sz="1100" b="1" dirty="0"/>
                        <a:t>Language</a:t>
                      </a:r>
                    </a:p>
                  </a:txBody>
                  <a:tcPr marL="68580" marR="68580" marT="34290" marB="34290" anchor="ctr"/>
                </a:tc>
                <a:tc>
                  <a:txBody>
                    <a:bodyPr/>
                    <a:lstStyle/>
                    <a:p>
                      <a:pPr algn="ctr"/>
                      <a:r>
                        <a:rPr lang="en-US" sz="1100" b="1" dirty="0"/>
                        <a:t>Link</a:t>
                      </a:r>
                    </a:p>
                  </a:txBody>
                  <a:tcPr marL="68580" marR="68580" marT="34290" marB="34290" anchor="ctr"/>
                </a:tc>
                <a:tc>
                  <a:txBody>
                    <a:bodyPr/>
                    <a:lstStyle/>
                    <a:p>
                      <a:pPr algn="ctr"/>
                      <a:r>
                        <a:rPr lang="en-US" sz="1100" b="1" dirty="0"/>
                        <a:t>Note</a:t>
                      </a:r>
                    </a:p>
                  </a:txBody>
                  <a:tcPr marL="68580" marR="68580" marT="34290" marB="34290" anchor="ctr"/>
                </a:tc>
                <a:extLst>
                  <a:ext uri="{0D108BD9-81ED-4DB2-BD59-A6C34878D82A}">
                    <a16:rowId xmlns:a16="http://schemas.microsoft.com/office/drawing/2014/main" val="10000"/>
                  </a:ext>
                </a:extLst>
              </a:tr>
              <a:tr h="404978">
                <a:tc>
                  <a:txBody>
                    <a:bodyPr/>
                    <a:lstStyle/>
                    <a:p>
                      <a:r>
                        <a:rPr lang="en-US" sz="1100" dirty="0"/>
                        <a:t>Pylearn2</a:t>
                      </a:r>
                    </a:p>
                  </a:txBody>
                  <a:tcPr marL="68580" marR="68580" marT="34290" marB="34290" anchor="ctr"/>
                </a:tc>
                <a:tc>
                  <a:txBody>
                    <a:bodyPr/>
                    <a:lstStyle/>
                    <a:p>
                      <a:r>
                        <a:rPr lang="en-US" sz="1100" dirty="0"/>
                        <a:t>Python</a:t>
                      </a:r>
                    </a:p>
                  </a:txBody>
                  <a:tcPr marL="68580" marR="68580" marT="34290" marB="34290" anchor="ctr"/>
                </a:tc>
                <a:tc>
                  <a:txBody>
                    <a:bodyPr/>
                    <a:lstStyle/>
                    <a:p>
                      <a:r>
                        <a:rPr lang="en-US" sz="1100" dirty="0">
                          <a:hlinkClick r:id="rId2"/>
                        </a:rPr>
                        <a:t>http://deeplearning.net/software/pylearn2/</a:t>
                      </a:r>
                      <a:r>
                        <a:rPr lang="en-US" sz="1100" dirty="0"/>
                        <a:t> </a:t>
                      </a:r>
                    </a:p>
                  </a:txBody>
                  <a:tcPr marL="68580" marR="68580" marT="34290" marB="34290" anchor="ctr"/>
                </a:tc>
                <a:tc>
                  <a:txBody>
                    <a:bodyPr/>
                    <a:lstStyle/>
                    <a:p>
                      <a:r>
                        <a:rPr lang="en-US" sz="1100" dirty="0"/>
                        <a:t>A machine learning library built on </a:t>
                      </a:r>
                      <a:r>
                        <a:rPr lang="en-US" sz="1100" dirty="0" err="1"/>
                        <a:t>Theano</a:t>
                      </a:r>
                      <a:endParaRPr lang="en-US" sz="1100" dirty="0"/>
                    </a:p>
                  </a:txBody>
                  <a:tcPr marL="68580" marR="68580" marT="34290" marB="34290" anchor="ctr"/>
                </a:tc>
                <a:extLst>
                  <a:ext uri="{0D108BD9-81ED-4DB2-BD59-A6C34878D82A}">
                    <a16:rowId xmlns:a16="http://schemas.microsoft.com/office/drawing/2014/main" val="10001"/>
                  </a:ext>
                </a:extLst>
              </a:tr>
              <a:tr h="435542">
                <a:tc>
                  <a:txBody>
                    <a:bodyPr/>
                    <a:lstStyle/>
                    <a:p>
                      <a:r>
                        <a:rPr lang="en-US" sz="1200" b="1" dirty="0" err="1"/>
                        <a:t>Theano</a:t>
                      </a:r>
                      <a:endParaRPr lang="en-US" sz="1200" b="1" dirty="0"/>
                    </a:p>
                  </a:txBody>
                  <a:tcPr marL="68580" marR="68580" marT="34290" marB="34290" anchor="ctr"/>
                </a:tc>
                <a:tc>
                  <a:txBody>
                    <a:bodyPr/>
                    <a:lstStyle/>
                    <a:p>
                      <a:r>
                        <a:rPr lang="en-US" sz="1200" b="1" dirty="0"/>
                        <a:t>Python</a:t>
                      </a:r>
                    </a:p>
                  </a:txBody>
                  <a:tcPr marL="68580" marR="68580" marT="34290" marB="34290" anchor="ctr"/>
                </a:tc>
                <a:tc>
                  <a:txBody>
                    <a:bodyPr/>
                    <a:lstStyle/>
                    <a:p>
                      <a:r>
                        <a:rPr lang="en-US" sz="1200" b="1" dirty="0">
                          <a:hlinkClick r:id="rId3"/>
                        </a:rPr>
                        <a:t>http://deeplearning.net/software/theano/</a:t>
                      </a:r>
                      <a:r>
                        <a:rPr lang="en-US" sz="1200" b="1" dirty="0"/>
                        <a:t> </a:t>
                      </a:r>
                    </a:p>
                  </a:txBody>
                  <a:tcPr marL="68580" marR="68580" marT="34290" marB="34290" anchor="ctr"/>
                </a:tc>
                <a:tc>
                  <a:txBody>
                    <a:bodyPr/>
                    <a:lstStyle/>
                    <a:p>
                      <a:r>
                        <a:rPr lang="en-US" sz="1200" b="1" dirty="0"/>
                        <a:t>A python deep</a:t>
                      </a:r>
                      <a:r>
                        <a:rPr lang="en-US" sz="1200" b="1" baseline="0" dirty="0"/>
                        <a:t> learning library</a:t>
                      </a:r>
                      <a:endParaRPr lang="en-US" sz="1200" b="1" dirty="0"/>
                    </a:p>
                  </a:txBody>
                  <a:tcPr marL="68580" marR="68580" marT="34290" marB="34290" anchor="ctr"/>
                </a:tc>
                <a:extLst>
                  <a:ext uri="{0D108BD9-81ED-4DB2-BD59-A6C34878D82A}">
                    <a16:rowId xmlns:a16="http://schemas.microsoft.com/office/drawing/2014/main" val="10002"/>
                  </a:ext>
                </a:extLst>
              </a:tr>
              <a:tr h="380039">
                <a:tc>
                  <a:txBody>
                    <a:bodyPr/>
                    <a:lstStyle/>
                    <a:p>
                      <a:r>
                        <a:rPr lang="en-US" sz="1100" dirty="0" err="1"/>
                        <a:t>Caffe</a:t>
                      </a:r>
                      <a:endParaRPr lang="en-US" sz="1100" dirty="0"/>
                    </a:p>
                  </a:txBody>
                  <a:tcPr marL="68580" marR="68580" marT="34290" marB="34290" anchor="ctr"/>
                </a:tc>
                <a:tc>
                  <a:txBody>
                    <a:bodyPr/>
                    <a:lstStyle/>
                    <a:p>
                      <a:r>
                        <a:rPr lang="en-US" sz="1100" dirty="0"/>
                        <a:t>C++</a:t>
                      </a:r>
                    </a:p>
                  </a:txBody>
                  <a:tcPr marL="68580" marR="68580" marT="34290" marB="34290" anchor="ctr"/>
                </a:tc>
                <a:tc>
                  <a:txBody>
                    <a:bodyPr/>
                    <a:lstStyle/>
                    <a:p>
                      <a:r>
                        <a:rPr lang="en-US" sz="1100" dirty="0">
                          <a:hlinkClick r:id="rId4"/>
                        </a:rPr>
                        <a:t>http://caffe.berkeleyvision.org/</a:t>
                      </a:r>
                      <a:r>
                        <a:rPr lang="en-US" sz="1100" dirty="0"/>
                        <a:t> </a:t>
                      </a:r>
                    </a:p>
                  </a:txBody>
                  <a:tcPr marL="68580" marR="68580" marT="34290" marB="34290" anchor="ctr"/>
                </a:tc>
                <a:tc>
                  <a:txBody>
                    <a:bodyPr/>
                    <a:lstStyle/>
                    <a:p>
                      <a:r>
                        <a:rPr lang="en-US" sz="1100" dirty="0"/>
                        <a:t>A deep learning framework by Berkeley</a:t>
                      </a:r>
                    </a:p>
                  </a:txBody>
                  <a:tcPr marL="68580" marR="68580" marT="34290" marB="34290" anchor="ctr"/>
                </a:tc>
                <a:extLst>
                  <a:ext uri="{0D108BD9-81ED-4DB2-BD59-A6C34878D82A}">
                    <a16:rowId xmlns:a16="http://schemas.microsoft.com/office/drawing/2014/main" val="10003"/>
                  </a:ext>
                </a:extLst>
              </a:tr>
              <a:tr h="404978">
                <a:tc>
                  <a:txBody>
                    <a:bodyPr/>
                    <a:lstStyle/>
                    <a:p>
                      <a:r>
                        <a:rPr lang="en-US" sz="1100" dirty="0"/>
                        <a:t>Torch</a:t>
                      </a:r>
                    </a:p>
                  </a:txBody>
                  <a:tcPr marL="68580" marR="68580" marT="34290" marB="34290" anchor="ctr"/>
                </a:tc>
                <a:tc>
                  <a:txBody>
                    <a:bodyPr/>
                    <a:lstStyle/>
                    <a:p>
                      <a:r>
                        <a:rPr lang="en-US" sz="1100" dirty="0" err="1"/>
                        <a:t>Lua</a:t>
                      </a:r>
                      <a:endParaRPr lang="en-US" sz="1100" dirty="0"/>
                    </a:p>
                  </a:txBody>
                  <a:tcPr marL="68580" marR="68580" marT="34290" marB="34290" anchor="ctr"/>
                </a:tc>
                <a:tc>
                  <a:txBody>
                    <a:bodyPr/>
                    <a:lstStyle/>
                    <a:p>
                      <a:r>
                        <a:rPr lang="en-US" sz="1100" dirty="0">
                          <a:hlinkClick r:id="rId5"/>
                        </a:rPr>
                        <a:t>http://torch.ch/</a:t>
                      </a:r>
                      <a:r>
                        <a:rPr lang="en-US" sz="1100" dirty="0"/>
                        <a:t> </a:t>
                      </a:r>
                    </a:p>
                  </a:txBody>
                  <a:tcPr marL="68580" marR="68580" marT="34290" marB="34290" anchor="ctr"/>
                </a:tc>
                <a:tc>
                  <a:txBody>
                    <a:bodyPr/>
                    <a:lstStyle/>
                    <a:p>
                      <a:r>
                        <a:rPr lang="en-US" sz="1100" dirty="0"/>
                        <a:t>An open source machine learning</a:t>
                      </a:r>
                      <a:r>
                        <a:rPr lang="en-US" sz="1100" baseline="0" dirty="0"/>
                        <a:t> framework</a:t>
                      </a:r>
                      <a:endParaRPr lang="en-US" sz="1100" dirty="0"/>
                    </a:p>
                  </a:txBody>
                  <a:tcPr marL="68580" marR="68580" marT="34290" marB="34290" anchor="ctr"/>
                </a:tc>
                <a:extLst>
                  <a:ext uri="{0D108BD9-81ED-4DB2-BD59-A6C34878D82A}">
                    <a16:rowId xmlns:a16="http://schemas.microsoft.com/office/drawing/2014/main" val="10004"/>
                  </a:ext>
                </a:extLst>
              </a:tr>
              <a:tr h="468542">
                <a:tc>
                  <a:txBody>
                    <a:bodyPr/>
                    <a:lstStyle/>
                    <a:p>
                      <a:r>
                        <a:rPr lang="en-US" sz="1100" dirty="0" err="1"/>
                        <a:t>Overfeat</a:t>
                      </a:r>
                      <a:endParaRPr lang="en-US" sz="1100" dirty="0"/>
                    </a:p>
                  </a:txBody>
                  <a:tcPr marL="68580" marR="68580" marT="34290" marB="34290" anchor="ctr"/>
                </a:tc>
                <a:tc>
                  <a:txBody>
                    <a:bodyPr/>
                    <a:lstStyle/>
                    <a:p>
                      <a:r>
                        <a:rPr lang="en-US" sz="1100" dirty="0" err="1"/>
                        <a:t>Lua</a:t>
                      </a:r>
                      <a:endParaRPr lang="en-US" sz="1100" dirty="0"/>
                    </a:p>
                  </a:txBody>
                  <a:tcPr marL="68580" marR="68580" marT="34290" marB="34290" anchor="ctr"/>
                </a:tc>
                <a:tc>
                  <a:txBody>
                    <a:bodyPr/>
                    <a:lstStyle/>
                    <a:p>
                      <a:r>
                        <a:rPr lang="en-US" sz="1100" dirty="0">
                          <a:hlinkClick r:id="rId6"/>
                        </a:rPr>
                        <a:t>http://cilvr.nyu.edu/doku.php?id=code:start</a:t>
                      </a:r>
                      <a:r>
                        <a:rPr lang="en-US" sz="1100" dirty="0"/>
                        <a:t> </a:t>
                      </a:r>
                    </a:p>
                  </a:txBody>
                  <a:tcPr marL="68580" marR="68580" marT="34290" marB="34290" anchor="ctr"/>
                </a:tc>
                <a:tc>
                  <a:txBody>
                    <a:bodyPr/>
                    <a:lstStyle/>
                    <a:p>
                      <a:r>
                        <a:rPr lang="en-US" sz="1100" dirty="0"/>
                        <a:t>A convolutional</a:t>
                      </a:r>
                      <a:r>
                        <a:rPr lang="en-US" sz="1100" baseline="0" dirty="0"/>
                        <a:t> network image processor</a:t>
                      </a:r>
                      <a:endParaRPr lang="en-US" sz="1100" dirty="0"/>
                    </a:p>
                  </a:txBody>
                  <a:tcPr marL="68580" marR="68580" marT="34290" marB="34290" anchor="ctr"/>
                </a:tc>
                <a:extLst>
                  <a:ext uri="{0D108BD9-81ED-4DB2-BD59-A6C34878D82A}">
                    <a16:rowId xmlns:a16="http://schemas.microsoft.com/office/drawing/2014/main" val="10005"/>
                  </a:ext>
                </a:extLst>
              </a:tr>
              <a:tr h="404978">
                <a:tc>
                  <a:txBody>
                    <a:bodyPr/>
                    <a:lstStyle/>
                    <a:p>
                      <a:r>
                        <a:rPr lang="en-US" sz="1100" dirty="0"/>
                        <a:t>Deeplearning4j</a:t>
                      </a:r>
                    </a:p>
                  </a:txBody>
                  <a:tcPr marL="68580" marR="68580" marT="34290" marB="34290" anchor="ctr"/>
                </a:tc>
                <a:tc>
                  <a:txBody>
                    <a:bodyPr/>
                    <a:lstStyle/>
                    <a:p>
                      <a:r>
                        <a:rPr lang="en-US" sz="1100" dirty="0"/>
                        <a:t>Java</a:t>
                      </a:r>
                    </a:p>
                  </a:txBody>
                  <a:tcPr marL="68580" marR="68580" marT="34290" marB="34290" anchor="ctr"/>
                </a:tc>
                <a:tc>
                  <a:txBody>
                    <a:bodyPr/>
                    <a:lstStyle/>
                    <a:p>
                      <a:r>
                        <a:rPr lang="en-US" sz="1100" dirty="0">
                          <a:hlinkClick r:id="rId7"/>
                        </a:rPr>
                        <a:t>http://deeplearning4j.org/</a:t>
                      </a:r>
                      <a:r>
                        <a:rPr lang="en-US" sz="1100" dirty="0"/>
                        <a:t> </a:t>
                      </a:r>
                    </a:p>
                  </a:txBody>
                  <a:tcPr marL="68580" marR="68580" marT="34290" marB="34290" anchor="ctr"/>
                </a:tc>
                <a:tc>
                  <a:txBody>
                    <a:bodyPr/>
                    <a:lstStyle/>
                    <a:p>
                      <a:r>
                        <a:rPr lang="en-US" sz="1100" dirty="0"/>
                        <a:t>A commercial grade deep learning library</a:t>
                      </a:r>
                    </a:p>
                  </a:txBody>
                  <a:tcPr marL="68580" marR="68580" marT="34290" marB="34290" anchor="ctr"/>
                </a:tc>
                <a:extLst>
                  <a:ext uri="{0D108BD9-81ED-4DB2-BD59-A6C34878D82A}">
                    <a16:rowId xmlns:a16="http://schemas.microsoft.com/office/drawing/2014/main" val="10006"/>
                  </a:ext>
                </a:extLst>
              </a:tr>
              <a:tr h="435542">
                <a:tc>
                  <a:txBody>
                    <a:bodyPr/>
                    <a:lstStyle/>
                    <a:p>
                      <a:r>
                        <a:rPr lang="en-US" sz="1200" b="1" dirty="0"/>
                        <a:t>Word2vec</a:t>
                      </a:r>
                    </a:p>
                  </a:txBody>
                  <a:tcPr marL="68580" marR="68580" marT="34290" marB="34290" anchor="ctr"/>
                </a:tc>
                <a:tc>
                  <a:txBody>
                    <a:bodyPr/>
                    <a:lstStyle/>
                    <a:p>
                      <a:r>
                        <a:rPr lang="en-US" sz="1200" b="1" dirty="0"/>
                        <a:t>C</a:t>
                      </a:r>
                    </a:p>
                  </a:txBody>
                  <a:tcPr marL="68580" marR="68580" marT="34290" marB="34290" anchor="ctr"/>
                </a:tc>
                <a:tc>
                  <a:txBody>
                    <a:bodyPr/>
                    <a:lstStyle/>
                    <a:p>
                      <a:r>
                        <a:rPr lang="en-US" sz="1200" b="1" dirty="0">
                          <a:hlinkClick r:id="rId8"/>
                        </a:rPr>
                        <a:t>https://code.google.com/p/word2vec/</a:t>
                      </a:r>
                      <a:r>
                        <a:rPr lang="en-US" sz="1200" b="1" dirty="0"/>
                        <a:t> </a:t>
                      </a:r>
                    </a:p>
                  </a:txBody>
                  <a:tcPr marL="68580" marR="68580" marT="34290" marB="34290" anchor="ctr"/>
                </a:tc>
                <a:tc>
                  <a:txBody>
                    <a:bodyPr/>
                    <a:lstStyle/>
                    <a:p>
                      <a:r>
                        <a:rPr lang="en-US" sz="1200" b="1" dirty="0"/>
                        <a:t>Word embedding framework</a:t>
                      </a:r>
                    </a:p>
                  </a:txBody>
                  <a:tcPr marL="68580" marR="68580" marT="34290" marB="34290" anchor="ctr"/>
                </a:tc>
                <a:extLst>
                  <a:ext uri="{0D108BD9-81ED-4DB2-BD59-A6C34878D82A}">
                    <a16:rowId xmlns:a16="http://schemas.microsoft.com/office/drawing/2014/main" val="10007"/>
                  </a:ext>
                </a:extLst>
              </a:tr>
              <a:tr h="380039">
                <a:tc>
                  <a:txBody>
                    <a:bodyPr/>
                    <a:lstStyle/>
                    <a:p>
                      <a:r>
                        <a:rPr lang="en-US" sz="1100" dirty="0" err="1"/>
                        <a:t>GloVe</a:t>
                      </a:r>
                      <a:endParaRPr lang="en-US" sz="1100" dirty="0"/>
                    </a:p>
                  </a:txBody>
                  <a:tcPr marL="68580" marR="68580" marT="34290" marB="34290" anchor="ctr"/>
                </a:tc>
                <a:tc>
                  <a:txBody>
                    <a:bodyPr/>
                    <a:lstStyle/>
                    <a:p>
                      <a:r>
                        <a:rPr lang="en-US" sz="1100" dirty="0"/>
                        <a:t>C</a:t>
                      </a:r>
                    </a:p>
                  </a:txBody>
                  <a:tcPr marL="68580" marR="68580" marT="34290" marB="34290" anchor="ctr"/>
                </a:tc>
                <a:tc>
                  <a:txBody>
                    <a:bodyPr/>
                    <a:lstStyle/>
                    <a:p>
                      <a:r>
                        <a:rPr lang="en-US" sz="1100" dirty="0">
                          <a:hlinkClick r:id="rId9"/>
                        </a:rPr>
                        <a:t>http://nlp.stanford.edu/projects/glove/</a:t>
                      </a:r>
                      <a:r>
                        <a:rPr lang="en-US" sz="1100" dirty="0"/>
                        <a:t> </a:t>
                      </a:r>
                    </a:p>
                  </a:txBody>
                  <a:tcPr marL="68580" marR="68580" marT="34290" marB="3429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dirty="0"/>
                        <a:t>Word embedding framework</a:t>
                      </a:r>
                    </a:p>
                  </a:txBody>
                  <a:tcPr marL="68580" marR="68580" marT="34290" marB="34290" anchor="ctr"/>
                </a:tc>
                <a:extLst>
                  <a:ext uri="{0D108BD9-81ED-4DB2-BD59-A6C34878D82A}">
                    <a16:rowId xmlns:a16="http://schemas.microsoft.com/office/drawing/2014/main" val="10008"/>
                  </a:ext>
                </a:extLst>
              </a:tr>
              <a:tr h="468542">
                <a:tc>
                  <a:txBody>
                    <a:bodyPr/>
                    <a:lstStyle/>
                    <a:p>
                      <a:r>
                        <a:rPr lang="en-US" sz="1100" dirty="0"/>
                        <a:t>Doc2vec</a:t>
                      </a:r>
                    </a:p>
                  </a:txBody>
                  <a:tcPr marL="68580" marR="68580" marT="34290" marB="34290" anchor="ctr"/>
                </a:tc>
                <a:tc>
                  <a:txBody>
                    <a:bodyPr/>
                    <a:lstStyle/>
                    <a:p>
                      <a:r>
                        <a:rPr lang="en-US" sz="1100" dirty="0"/>
                        <a:t>C</a:t>
                      </a:r>
                    </a:p>
                  </a:txBody>
                  <a:tcPr marL="68580" marR="68580" marT="34290" marB="34290" anchor="ctr"/>
                </a:tc>
                <a:tc>
                  <a:txBody>
                    <a:bodyPr/>
                    <a:lstStyle/>
                    <a:p>
                      <a:r>
                        <a:rPr lang="en-US" sz="1100" dirty="0">
                          <a:hlinkClick r:id="rId10"/>
                        </a:rPr>
                        <a:t>https://radimrehurek.com/gensim/models/doc2vec.html</a:t>
                      </a:r>
                      <a:r>
                        <a:rPr lang="en-US" sz="1100" dirty="0"/>
                        <a:t> </a:t>
                      </a:r>
                    </a:p>
                  </a:txBody>
                  <a:tcPr marL="68580" marR="68580" marT="34290" marB="34290" anchor="ctr"/>
                </a:tc>
                <a:tc>
                  <a:txBody>
                    <a:bodyPr/>
                    <a:lstStyle/>
                    <a:p>
                      <a:r>
                        <a:rPr lang="en-US" sz="1100" dirty="0"/>
                        <a:t>Language model for paragraphs</a:t>
                      </a:r>
                      <a:r>
                        <a:rPr lang="en-US" sz="1100" baseline="0" dirty="0"/>
                        <a:t> and documents</a:t>
                      </a:r>
                      <a:endParaRPr lang="en-US" sz="1100" dirty="0"/>
                    </a:p>
                  </a:txBody>
                  <a:tcPr marL="68580" marR="68580" marT="34290" marB="34290" anchor="ctr"/>
                </a:tc>
                <a:extLst>
                  <a:ext uri="{0D108BD9-81ED-4DB2-BD59-A6C34878D82A}">
                    <a16:rowId xmlns:a16="http://schemas.microsoft.com/office/drawing/2014/main" val="10009"/>
                  </a:ext>
                </a:extLst>
              </a:tr>
              <a:tr h="380039">
                <a:tc>
                  <a:txBody>
                    <a:bodyPr/>
                    <a:lstStyle/>
                    <a:p>
                      <a:r>
                        <a:rPr lang="en-US" sz="1200" b="1" dirty="0" err="1"/>
                        <a:t>StanfordNLP</a:t>
                      </a:r>
                      <a:endParaRPr lang="en-US" sz="1200" b="1" dirty="0"/>
                    </a:p>
                  </a:txBody>
                  <a:tcPr marL="68580" marR="68580" marT="34290" marB="34290" anchor="ctr"/>
                </a:tc>
                <a:tc>
                  <a:txBody>
                    <a:bodyPr/>
                    <a:lstStyle/>
                    <a:p>
                      <a:r>
                        <a:rPr lang="en-US" sz="1200" b="1" dirty="0"/>
                        <a:t>Java</a:t>
                      </a:r>
                    </a:p>
                  </a:txBody>
                  <a:tcPr marL="68580" marR="68580" marT="34290" marB="34290" anchor="ctr"/>
                </a:tc>
                <a:tc>
                  <a:txBody>
                    <a:bodyPr/>
                    <a:lstStyle/>
                    <a:p>
                      <a:r>
                        <a:rPr lang="en-US" sz="1200" b="1" dirty="0">
                          <a:hlinkClick r:id="rId11"/>
                        </a:rPr>
                        <a:t>http://nlp.stanford.edu/</a:t>
                      </a:r>
                      <a:r>
                        <a:rPr lang="en-US" sz="1200" b="1" dirty="0"/>
                        <a:t> </a:t>
                      </a:r>
                    </a:p>
                  </a:txBody>
                  <a:tcPr marL="68580" marR="68580" marT="34290" marB="34290" anchor="ctr"/>
                </a:tc>
                <a:tc>
                  <a:txBody>
                    <a:bodyPr/>
                    <a:lstStyle/>
                    <a:p>
                      <a:r>
                        <a:rPr lang="en-US" sz="1200" b="1" dirty="0"/>
                        <a:t>A</a:t>
                      </a:r>
                      <a:r>
                        <a:rPr lang="en-US" sz="1200" b="1" baseline="0" dirty="0"/>
                        <a:t> deep learning-based NLP package</a:t>
                      </a:r>
                      <a:endParaRPr lang="en-US" sz="1200" b="1" dirty="0"/>
                    </a:p>
                  </a:txBody>
                  <a:tcPr marL="68580" marR="68580" marT="34290" marB="34290" anchor="ctr"/>
                </a:tc>
                <a:extLst>
                  <a:ext uri="{0D108BD9-81ED-4DB2-BD59-A6C34878D82A}">
                    <a16:rowId xmlns:a16="http://schemas.microsoft.com/office/drawing/2014/main" val="10010"/>
                  </a:ext>
                </a:extLst>
              </a:tr>
              <a:tr h="380039">
                <a:tc>
                  <a:txBody>
                    <a:bodyPr/>
                    <a:lstStyle/>
                    <a:p>
                      <a:r>
                        <a:rPr lang="en-US" sz="1200" b="1" dirty="0" err="1"/>
                        <a:t>TensorFlow</a:t>
                      </a:r>
                      <a:endParaRPr lang="en-US" sz="1200" b="1" dirty="0"/>
                    </a:p>
                  </a:txBody>
                  <a:tcPr marL="68580" marR="68580" marT="34290" marB="34290" anchor="ctr"/>
                </a:tc>
                <a:tc>
                  <a:txBody>
                    <a:bodyPr/>
                    <a:lstStyle/>
                    <a:p>
                      <a:r>
                        <a:rPr lang="en-US" sz="1200" b="1" dirty="0"/>
                        <a:t>Python</a:t>
                      </a:r>
                    </a:p>
                  </a:txBody>
                  <a:tcPr marL="68580" marR="68580" marT="34290" marB="34290" anchor="ctr"/>
                </a:tc>
                <a:tc>
                  <a:txBody>
                    <a:bodyPr/>
                    <a:lstStyle/>
                    <a:p>
                      <a:r>
                        <a:rPr lang="en-US" sz="1200" b="1" dirty="0">
                          <a:hlinkClick r:id="rId12"/>
                        </a:rPr>
                        <a:t>http://www.tensorflow.org</a:t>
                      </a:r>
                      <a:endParaRPr lang="en-US" sz="1200" b="1" dirty="0"/>
                    </a:p>
                  </a:txBody>
                  <a:tcPr marL="68580" marR="68580" marT="34290" marB="34290" anchor="ctr"/>
                </a:tc>
                <a:tc>
                  <a:txBody>
                    <a:bodyPr/>
                    <a:lstStyle/>
                    <a:p>
                      <a:r>
                        <a:rPr lang="en-US" sz="1200" b="1" dirty="0"/>
                        <a:t>A deep learning based</a:t>
                      </a:r>
                      <a:r>
                        <a:rPr lang="en-US" sz="1200" b="1" baseline="0" dirty="0"/>
                        <a:t> python library </a:t>
                      </a:r>
                      <a:endParaRPr lang="en-US" sz="1200" b="1" dirty="0"/>
                    </a:p>
                  </a:txBody>
                  <a:tcPr marL="68580" marR="68580" marT="34290" marB="34290" anchor="ctr"/>
                </a:tc>
                <a:extLst>
                  <a:ext uri="{0D108BD9-81ED-4DB2-BD59-A6C34878D82A}">
                    <a16:rowId xmlns:a16="http://schemas.microsoft.com/office/drawing/2014/main" val="10011"/>
                  </a:ext>
                </a:extLst>
              </a:tr>
            </a:tbl>
          </a:graphicData>
        </a:graphic>
      </p:graphicFrame>
      <p:sp>
        <p:nvSpPr>
          <p:cNvPr id="4" name="Slide Number Placeholder 3"/>
          <p:cNvSpPr>
            <a:spLocks noGrp="1"/>
          </p:cNvSpPr>
          <p:nvPr>
            <p:ph type="sldNum" sz="quarter" idx="12"/>
          </p:nvPr>
        </p:nvSpPr>
        <p:spPr/>
        <p:txBody>
          <a:bodyPr/>
          <a:lstStyle/>
          <a:p>
            <a:fld id="{C3B144FA-A4B6-4BA2-9DD1-C172BBD468E4}" type="slidenum">
              <a:rPr lang="en-US" smtClean="0"/>
              <a:t>62</a:t>
            </a:fld>
            <a:endParaRPr lang="en-US"/>
          </a:p>
        </p:txBody>
      </p:sp>
    </p:spTree>
    <p:extLst>
      <p:ext uri="{BB962C8B-B14F-4D97-AF65-F5344CB8AC3E}">
        <p14:creationId xmlns:p14="http://schemas.microsoft.com/office/powerpoint/2010/main" val="1937471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A-Z list of Open Source NLP toolkits</a:t>
            </a:r>
          </a:p>
        </p:txBody>
      </p:sp>
      <p:sp>
        <p:nvSpPr>
          <p:cNvPr id="6" name="Text Placeholder 5"/>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8B8A6D28-8101-4277-BD3B-09002AC06C4B}" type="slidenum">
              <a:rPr lang="en-US" smtClean="0"/>
              <a:pPr/>
              <a:t>63</a:t>
            </a:fld>
            <a:endParaRPr lang="en-US"/>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8B8A6D28-8101-4277-BD3B-09002AC06C4B}" type="slidenum">
              <a:rPr lang="en-US" smtClean="0"/>
              <a:pPr/>
              <a:t>64</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461726731"/>
              </p:ext>
            </p:extLst>
          </p:nvPr>
        </p:nvGraphicFramePr>
        <p:xfrm>
          <a:off x="533400" y="457200"/>
          <a:ext cx="8153397" cy="6019800"/>
        </p:xfrm>
        <a:graphic>
          <a:graphicData uri="http://schemas.openxmlformats.org/drawingml/2006/table">
            <a:tbl>
              <a:tblPr/>
              <a:tblGrid>
                <a:gridCol w="1255944">
                  <a:extLst>
                    <a:ext uri="{9D8B030D-6E8A-4147-A177-3AD203B41FA5}">
                      <a16:colId xmlns:a16="http://schemas.microsoft.com/office/drawing/2014/main" val="20000"/>
                    </a:ext>
                  </a:extLst>
                </a:gridCol>
                <a:gridCol w="4136425">
                  <a:extLst>
                    <a:ext uri="{9D8B030D-6E8A-4147-A177-3AD203B41FA5}">
                      <a16:colId xmlns:a16="http://schemas.microsoft.com/office/drawing/2014/main" val="20001"/>
                    </a:ext>
                  </a:extLst>
                </a:gridCol>
                <a:gridCol w="767900">
                  <a:extLst>
                    <a:ext uri="{9D8B030D-6E8A-4147-A177-3AD203B41FA5}">
                      <a16:colId xmlns:a16="http://schemas.microsoft.com/office/drawing/2014/main" val="20002"/>
                    </a:ext>
                  </a:extLst>
                </a:gridCol>
                <a:gridCol w="1351505">
                  <a:extLst>
                    <a:ext uri="{9D8B030D-6E8A-4147-A177-3AD203B41FA5}">
                      <a16:colId xmlns:a16="http://schemas.microsoft.com/office/drawing/2014/main" val="20003"/>
                    </a:ext>
                  </a:extLst>
                </a:gridCol>
                <a:gridCol w="641623">
                  <a:extLst>
                    <a:ext uri="{9D8B030D-6E8A-4147-A177-3AD203B41FA5}">
                      <a16:colId xmlns:a16="http://schemas.microsoft.com/office/drawing/2014/main" val="20004"/>
                    </a:ext>
                  </a:extLst>
                </a:gridCol>
              </a:tblGrid>
              <a:tr h="197695">
                <a:tc>
                  <a:txBody>
                    <a:bodyPr/>
                    <a:lstStyle/>
                    <a:p>
                      <a:pPr algn="ctr" fontAlgn="ctr"/>
                      <a:r>
                        <a:rPr lang="en-US" sz="1200" b="1" i="0" u="none" strike="noStrike" dirty="0">
                          <a:solidFill>
                            <a:srgbClr val="FA7D00"/>
                          </a:solidFill>
                          <a:latin typeface="Calibri"/>
                        </a:rPr>
                        <a:t>Name</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200" b="1" i="0" u="none" strike="noStrike">
                          <a:solidFill>
                            <a:srgbClr val="FA7D00"/>
                          </a:solidFill>
                          <a:latin typeface="Calibri"/>
                        </a:rPr>
                        <a:t>Main Features</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200" b="1" i="0" u="none" strike="noStrike" dirty="0">
                          <a:solidFill>
                            <a:srgbClr val="FA7D00"/>
                          </a:solidFill>
                          <a:latin typeface="Calibri"/>
                        </a:rPr>
                        <a:t>Language</a:t>
                      </a:r>
                    </a:p>
                  </a:txBody>
                  <a:tcPr marL="6673" marR="6673" marT="6673" marB="0" anchor="ctr">
                    <a:lnL w="6350" cap="flat" cmpd="sng" algn="ctr">
                      <a:solidFill>
                        <a:srgbClr val="7F7F7F"/>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ctr"/>
                      <a:r>
                        <a:rPr lang="en-US" sz="1200" b="1" i="0" u="none" strike="noStrike">
                          <a:solidFill>
                            <a:srgbClr val="FA7D00"/>
                          </a:solidFill>
                          <a:latin typeface="Calibri"/>
                        </a:rPr>
                        <a:t>Creators</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200" b="1" i="0" u="none" strike="noStrike">
                          <a:solidFill>
                            <a:srgbClr val="FA7D00"/>
                          </a:solidFill>
                          <a:latin typeface="Calibri"/>
                        </a:rPr>
                        <a:t>Website</a:t>
                      </a:r>
                    </a:p>
                  </a:txBody>
                  <a:tcPr marL="6673" marR="6673" marT="6673" marB="0" anchor="ctr">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0"/>
                  </a:ext>
                </a:extLst>
              </a:tr>
              <a:tr h="395389">
                <a:tc>
                  <a:txBody>
                    <a:bodyPr/>
                    <a:lstStyle/>
                    <a:p>
                      <a:pPr algn="ctr" fontAlgn="b"/>
                      <a:r>
                        <a:rPr lang="en-US" sz="1100" b="1" i="0" u="none" strike="noStrike" dirty="0">
                          <a:solidFill>
                            <a:srgbClr val="FA7D00"/>
                          </a:solidFill>
                          <a:latin typeface="Calibri"/>
                        </a:rPr>
                        <a:t>Antelope framework</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Part-of-speech tagging, dependency parsing, WordNet lexicon </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C#, VB.net</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err="1">
                          <a:solidFill>
                            <a:srgbClr val="000000"/>
                          </a:solidFill>
                          <a:latin typeface="Calibri"/>
                        </a:rPr>
                        <a:t>Proxem</a:t>
                      </a:r>
                      <a:endParaRPr lang="en-US" sz="1100" b="0" i="0" u="none" strike="noStrike" dirty="0">
                        <a:solidFill>
                          <a:srgbClr val="000000"/>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a:solidFill>
                            <a:srgbClr val="0000FF"/>
                          </a:solidFill>
                          <a:latin typeface="Calibri"/>
                          <a:hlinkClick r:id="rId2"/>
                        </a:rPr>
                        <a:t>[1]</a:t>
                      </a:r>
                      <a:endParaRPr lang="en-US" sz="1100" b="0" i="0" u="sng" strike="noStrike">
                        <a:solidFill>
                          <a:srgbClr val="0000FF"/>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1"/>
                  </a:ext>
                </a:extLst>
              </a:tr>
              <a:tr h="395389">
                <a:tc>
                  <a:txBody>
                    <a:bodyPr/>
                    <a:lstStyle/>
                    <a:p>
                      <a:pPr algn="ctr" fontAlgn="b"/>
                      <a:r>
                        <a:rPr lang="en-US" sz="1100" b="1" i="0" u="none" strike="noStrike" dirty="0" err="1">
                          <a:solidFill>
                            <a:srgbClr val="FA7D00"/>
                          </a:solidFill>
                          <a:latin typeface="Calibri"/>
                        </a:rPr>
                        <a:t>Apertium</a:t>
                      </a:r>
                      <a:endParaRPr lang="en-US" sz="1100" b="1" i="0" u="none" strike="noStrike" dirty="0">
                        <a:solidFill>
                          <a:srgbClr val="FA7D00"/>
                        </a:solidFill>
                        <a:latin typeface="Calibri"/>
                      </a:endParaRP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Machine translation for language pairs from Spanish, English, French, Portuguese, Catalan and Occitan</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C++, Java</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(various)</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a:solidFill>
                            <a:srgbClr val="0000FF"/>
                          </a:solidFill>
                          <a:latin typeface="Calibri"/>
                          <a:hlinkClick r:id="rId3"/>
                        </a:rPr>
                        <a:t>[2]</a:t>
                      </a:r>
                      <a:endParaRPr lang="en-US" sz="1100" b="0" i="0" u="sng" strike="noStrike">
                        <a:solidFill>
                          <a:srgbClr val="0000FF"/>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2"/>
                  </a:ext>
                </a:extLst>
              </a:tr>
              <a:tr h="1186168">
                <a:tc>
                  <a:txBody>
                    <a:bodyPr/>
                    <a:lstStyle/>
                    <a:p>
                      <a:pPr algn="ctr" fontAlgn="b"/>
                      <a:r>
                        <a:rPr lang="en-US" sz="1100" b="1" i="0" u="none" strike="noStrike">
                          <a:solidFill>
                            <a:srgbClr val="FA7D00"/>
                          </a:solidFill>
                          <a:latin typeface="Calibri"/>
                        </a:rPr>
                        <a:t>ClearTK</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Wrappers for machine learning libraries (</a:t>
                      </a:r>
                      <a:r>
                        <a:rPr lang="en-US" sz="1100" b="0" i="0" u="none" strike="noStrike" dirty="0" err="1">
                          <a:solidFill>
                            <a:srgbClr val="000000"/>
                          </a:solidFill>
                          <a:latin typeface="Calibri"/>
                        </a:rPr>
                        <a:t>SVMlight</a:t>
                      </a:r>
                      <a:r>
                        <a:rPr lang="en-US" sz="1100" b="0" i="0" u="none" strike="noStrike" dirty="0">
                          <a:solidFill>
                            <a:srgbClr val="000000"/>
                          </a:solidFill>
                          <a:latin typeface="Calibri"/>
                        </a:rPr>
                        <a:t>, </a:t>
                      </a:r>
                      <a:r>
                        <a:rPr lang="en-US" sz="1100" b="0" i="0" u="none" strike="noStrike" dirty="0" err="1">
                          <a:solidFill>
                            <a:srgbClr val="000000"/>
                          </a:solidFill>
                          <a:latin typeface="Calibri"/>
                        </a:rPr>
                        <a:t>LibSVM</a:t>
                      </a:r>
                      <a:r>
                        <a:rPr lang="en-US" sz="1100" b="0" i="0" u="none" strike="noStrike" dirty="0">
                          <a:solidFill>
                            <a:srgbClr val="000000"/>
                          </a:solidFill>
                          <a:latin typeface="Calibri"/>
                        </a:rPr>
                        <a:t>, </a:t>
                      </a:r>
                      <a:r>
                        <a:rPr lang="en-US" sz="1100" b="0" i="0" u="none" strike="noStrike" dirty="0" err="1">
                          <a:solidFill>
                            <a:srgbClr val="000000"/>
                          </a:solidFill>
                          <a:latin typeface="Calibri"/>
                        </a:rPr>
                        <a:t>OpenNLP</a:t>
                      </a:r>
                      <a:r>
                        <a:rPr lang="en-US" sz="1100" b="0" i="0" u="none" strike="noStrike" dirty="0">
                          <a:solidFill>
                            <a:srgbClr val="000000"/>
                          </a:solidFill>
                          <a:latin typeface="Calibri"/>
                        </a:rPr>
                        <a:t> </a:t>
                      </a:r>
                      <a:r>
                        <a:rPr lang="en-US" sz="1100" b="0" i="0" u="none" strike="noStrike" dirty="0" err="1">
                          <a:solidFill>
                            <a:srgbClr val="000000"/>
                          </a:solidFill>
                          <a:latin typeface="Calibri"/>
                        </a:rPr>
                        <a:t>MaxEnt</a:t>
                      </a:r>
                      <a:r>
                        <a:rPr lang="en-US" sz="1100" b="0" i="0" u="none" strike="noStrike" dirty="0">
                          <a:solidFill>
                            <a:srgbClr val="000000"/>
                          </a:solidFill>
                          <a:latin typeface="Calibri"/>
                        </a:rPr>
                        <a:t>) and NLP tools (Snowball Stemmer, </a:t>
                      </a:r>
                      <a:r>
                        <a:rPr lang="en-US" sz="1100" b="0" i="0" u="none" strike="noStrike" dirty="0" err="1">
                          <a:solidFill>
                            <a:srgbClr val="000000"/>
                          </a:solidFill>
                          <a:latin typeface="Calibri"/>
                        </a:rPr>
                        <a:t>OpenNLP</a:t>
                      </a:r>
                      <a:r>
                        <a:rPr lang="en-US" sz="1100" b="0" i="0" u="none" strike="noStrike" dirty="0">
                          <a:solidFill>
                            <a:srgbClr val="000000"/>
                          </a:solidFill>
                          <a:latin typeface="Calibri"/>
                        </a:rPr>
                        <a:t>, Stanford </a:t>
                      </a:r>
                      <a:r>
                        <a:rPr lang="en-US" sz="1100" b="0" i="0" u="none" strike="noStrike" dirty="0" err="1">
                          <a:solidFill>
                            <a:srgbClr val="000000"/>
                          </a:solidFill>
                          <a:latin typeface="Calibri"/>
                        </a:rPr>
                        <a:t>CoreNLP</a:t>
                      </a:r>
                      <a:r>
                        <a:rPr lang="en-US" sz="1100" b="0" i="0" u="none" strike="noStrike" dirty="0">
                          <a:solidFill>
                            <a:srgbClr val="000000"/>
                          </a:solidFill>
                          <a:latin typeface="Calibri"/>
                        </a:rPr>
                        <a:t>)</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The Center for Computational Language and Education Research at the University of Colorado Boulder</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a:solidFill>
                            <a:srgbClr val="0000FF"/>
                          </a:solidFill>
                          <a:latin typeface="Calibri"/>
                          <a:hlinkClick r:id="rId4"/>
                        </a:rPr>
                        <a:t>[3]</a:t>
                      </a:r>
                      <a:endParaRPr lang="en-US" sz="1100" b="0" i="0" u="sng" strike="noStrike">
                        <a:solidFill>
                          <a:srgbClr val="0000FF"/>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3"/>
                  </a:ext>
                </a:extLst>
              </a:tr>
              <a:tr h="790779">
                <a:tc>
                  <a:txBody>
                    <a:bodyPr/>
                    <a:lstStyle/>
                    <a:p>
                      <a:pPr algn="ctr" fontAlgn="b"/>
                      <a:r>
                        <a:rPr lang="en-US" sz="1100" b="1" i="0" u="none" strike="noStrike">
                          <a:solidFill>
                            <a:srgbClr val="FA7D00"/>
                          </a:solidFill>
                          <a:latin typeface="Calibri"/>
                        </a:rPr>
                        <a:t>cTakes</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Sentence boundary detection, tokenization, normalization, POS tagging, chunking, context (family history, symptoms, disease, disorders, procedures) annotator, negation detection, dependency parsing, drug mention annotator</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Children's Hospital Boston, Mayo Clinic</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a:solidFill>
                            <a:srgbClr val="0000FF"/>
                          </a:solidFill>
                          <a:latin typeface="Calibri"/>
                          <a:hlinkClick r:id="rId5"/>
                        </a:rPr>
                        <a:t>[4]</a:t>
                      </a:r>
                      <a:endParaRPr lang="en-US" sz="1100" b="0" i="0" u="sng" strike="noStrike">
                        <a:solidFill>
                          <a:srgbClr val="0000FF"/>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4"/>
                  </a:ext>
                </a:extLst>
              </a:tr>
              <a:tr h="593083">
                <a:tc>
                  <a:txBody>
                    <a:bodyPr/>
                    <a:lstStyle/>
                    <a:p>
                      <a:pPr algn="ctr" fontAlgn="b"/>
                      <a:r>
                        <a:rPr lang="en-US" sz="1100" b="1" i="0" u="none" strike="noStrike">
                          <a:solidFill>
                            <a:srgbClr val="FA7D00"/>
                          </a:solidFill>
                          <a:latin typeface="Calibri"/>
                        </a:rPr>
                        <a:t>DELPH-IN</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Deep linguistic analysis:  head-driven phrase structure grammar (HPSG) and minimal recursion semantic parsing</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LISP, C++</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Deep Linguistic Processing with HPSG Initiative</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a:solidFill>
                            <a:srgbClr val="0000FF"/>
                          </a:solidFill>
                          <a:latin typeface="Calibri"/>
                          <a:hlinkClick r:id="rId6"/>
                        </a:rPr>
                        <a:t>[5]</a:t>
                      </a:r>
                      <a:endParaRPr lang="en-US" sz="1100" b="0" i="0" u="sng" strike="noStrike">
                        <a:solidFill>
                          <a:srgbClr val="0000FF"/>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5"/>
                  </a:ext>
                </a:extLst>
              </a:tr>
              <a:tr h="593083">
                <a:tc>
                  <a:txBody>
                    <a:bodyPr/>
                    <a:lstStyle/>
                    <a:p>
                      <a:pPr algn="ctr" fontAlgn="b"/>
                      <a:r>
                        <a:rPr lang="en-US" sz="1100" b="1" i="0" u="none" strike="noStrike" dirty="0" err="1">
                          <a:solidFill>
                            <a:srgbClr val="FA7D00"/>
                          </a:solidFill>
                          <a:latin typeface="Calibri"/>
                        </a:rPr>
                        <a:t>Factorie</a:t>
                      </a:r>
                      <a:endParaRPr lang="en-US" sz="1100" b="1" i="0" u="none" strike="noStrike" dirty="0">
                        <a:solidFill>
                          <a:srgbClr val="FA7D00"/>
                        </a:solidFill>
                        <a:latin typeface="Calibri"/>
                      </a:endParaRP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scalable NLP toolkit for named entity recognition, relation extraction, parsing, pattern matching, and topic modeling(LDA)</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University of Massachusetts Amherst</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7"/>
                        </a:rPr>
                        <a:t>[6]</a:t>
                      </a:r>
                      <a:endParaRPr lang="en-US" sz="1100" b="0" i="0" u="sng" strike="noStrike" dirty="0">
                        <a:solidFill>
                          <a:srgbClr val="0000FF"/>
                        </a:solidFill>
                        <a:latin typeface="Calibri"/>
                      </a:endParaRP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6"/>
                  </a:ext>
                </a:extLst>
              </a:tr>
              <a:tr h="593083">
                <a:tc>
                  <a:txBody>
                    <a:bodyPr/>
                    <a:lstStyle/>
                    <a:p>
                      <a:pPr algn="ctr" fontAlgn="b"/>
                      <a:r>
                        <a:rPr lang="en-US" sz="1100" b="1" i="0" u="none" strike="noStrike" dirty="0" err="1">
                          <a:solidFill>
                            <a:srgbClr val="FA7D00"/>
                          </a:solidFill>
                          <a:latin typeface="Calibri"/>
                        </a:rPr>
                        <a:t>FreeLing</a:t>
                      </a:r>
                      <a:endParaRPr lang="en-US" sz="1100" b="1" i="0" u="none" strike="noStrike" dirty="0">
                        <a:solidFill>
                          <a:srgbClr val="FA7D00"/>
                        </a:solidFill>
                        <a:latin typeface="Calibri"/>
                      </a:endParaRP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Tokenization, sentence splitting, contradiction splitting, morphological analysis, named entity recognition, POS tagging, dependency parsing, co -reference resolution</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C++</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err="1">
                          <a:solidFill>
                            <a:srgbClr val="000000"/>
                          </a:solidFill>
                          <a:latin typeface="Calibri"/>
                        </a:rPr>
                        <a:t>Universitat</a:t>
                      </a:r>
                      <a:r>
                        <a:rPr lang="en-US" sz="1100" b="0" i="0" u="none" strike="noStrike" dirty="0">
                          <a:solidFill>
                            <a:srgbClr val="000000"/>
                          </a:solidFill>
                          <a:latin typeface="Calibri"/>
                        </a:rPr>
                        <a:t> </a:t>
                      </a:r>
                      <a:r>
                        <a:rPr lang="en-US" sz="1100" b="0" i="0" u="none" strike="noStrike" dirty="0" err="1">
                          <a:solidFill>
                            <a:srgbClr val="000000"/>
                          </a:solidFill>
                          <a:latin typeface="Calibri"/>
                        </a:rPr>
                        <a:t>Politècnica</a:t>
                      </a:r>
                      <a:r>
                        <a:rPr lang="en-US" sz="1100" b="0" i="0" u="none" strike="noStrike" dirty="0">
                          <a:solidFill>
                            <a:srgbClr val="000000"/>
                          </a:solidFill>
                          <a:latin typeface="Calibri"/>
                        </a:rPr>
                        <a:t> de </a:t>
                      </a:r>
                      <a:r>
                        <a:rPr lang="en-US" sz="1100" b="0" i="0" u="none" strike="noStrike" dirty="0" err="1">
                          <a:solidFill>
                            <a:srgbClr val="000000"/>
                          </a:solidFill>
                          <a:latin typeface="Calibri"/>
                        </a:rPr>
                        <a:t>Catalunya</a:t>
                      </a:r>
                      <a:endParaRPr lang="en-US" sz="1100" b="0" i="0" u="none" strike="noStrike" dirty="0">
                        <a:solidFill>
                          <a:srgbClr val="000000"/>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8"/>
                        </a:rPr>
                        <a:t>[7]</a:t>
                      </a:r>
                      <a:endParaRPr lang="en-US" sz="1100" b="0" i="0" u="sng" strike="noStrike" dirty="0">
                        <a:solidFill>
                          <a:srgbClr val="0000FF"/>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7"/>
                  </a:ext>
                </a:extLst>
              </a:tr>
              <a:tr h="879742">
                <a:tc>
                  <a:txBody>
                    <a:bodyPr/>
                    <a:lstStyle/>
                    <a:p>
                      <a:pPr algn="ctr" fontAlgn="b"/>
                      <a:r>
                        <a:rPr lang="en-US" sz="1200" b="1" i="0" u="none" strike="noStrike" dirty="0">
                          <a:solidFill>
                            <a:srgbClr val="FA7D00"/>
                          </a:solidFill>
                          <a:latin typeface="Calibri"/>
                        </a:rPr>
                        <a:t>General Architecture for Text Engineering (GATE)</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200" b="1" i="0" u="none" strike="noStrike" dirty="0">
                          <a:solidFill>
                            <a:srgbClr val="000000"/>
                          </a:solidFill>
                          <a:latin typeface="Calibri"/>
                        </a:rPr>
                        <a:t>Information extraction (tokenization, sentence splitter, POS tagger, named entity recognition, coreference resolution), machine learning  library</a:t>
                      </a:r>
                      <a:r>
                        <a:rPr lang="en-US" sz="1200" b="1" i="0" u="none" strike="noStrike" baseline="0" dirty="0">
                          <a:solidFill>
                            <a:srgbClr val="000000"/>
                          </a:solidFill>
                          <a:latin typeface="Calibri"/>
                        </a:rPr>
                        <a:t> </a:t>
                      </a:r>
                      <a:r>
                        <a:rPr lang="en-US" sz="1200" b="1" i="0" u="none" strike="noStrike" dirty="0">
                          <a:solidFill>
                            <a:srgbClr val="000000"/>
                          </a:solidFill>
                          <a:latin typeface="Calibri"/>
                        </a:rPr>
                        <a:t>wrapper (Weka, </a:t>
                      </a:r>
                      <a:r>
                        <a:rPr lang="en-US" sz="1200" b="1" i="0" u="none" strike="noStrike" dirty="0" err="1">
                          <a:solidFill>
                            <a:srgbClr val="000000"/>
                          </a:solidFill>
                          <a:latin typeface="Calibri"/>
                        </a:rPr>
                        <a:t>MaxEnt</a:t>
                      </a:r>
                      <a:r>
                        <a:rPr lang="en-US" sz="1200" b="1" i="0" u="none" strike="noStrike" dirty="0">
                          <a:solidFill>
                            <a:srgbClr val="000000"/>
                          </a:solidFill>
                          <a:latin typeface="Calibri"/>
                        </a:rPr>
                        <a:t>, </a:t>
                      </a:r>
                      <a:r>
                        <a:rPr lang="en-US" sz="1200" b="1" i="0" u="none" strike="noStrike" dirty="0" err="1">
                          <a:solidFill>
                            <a:srgbClr val="000000"/>
                          </a:solidFill>
                          <a:latin typeface="Calibri"/>
                        </a:rPr>
                        <a:t>SVMLight</a:t>
                      </a:r>
                      <a:r>
                        <a:rPr lang="en-US" sz="1200" b="1" i="0" u="none" strike="noStrike" dirty="0">
                          <a:solidFill>
                            <a:srgbClr val="000000"/>
                          </a:solidFill>
                          <a:latin typeface="Calibri"/>
                        </a:rPr>
                        <a:t>, RASP, </a:t>
                      </a:r>
                      <a:r>
                        <a:rPr lang="en-US" sz="1200" b="1" i="0" u="none" strike="noStrike" dirty="0" err="1">
                          <a:solidFill>
                            <a:srgbClr val="000000"/>
                          </a:solidFill>
                          <a:latin typeface="Calibri"/>
                        </a:rPr>
                        <a:t>LibSVM</a:t>
                      </a:r>
                      <a:r>
                        <a:rPr lang="en-US" sz="1200" b="1" i="0" u="none" strike="noStrike" dirty="0">
                          <a:solidFill>
                            <a:srgbClr val="000000"/>
                          </a:solidFill>
                          <a:latin typeface="Calibri"/>
                        </a:rPr>
                        <a:t>), Ontology (WordNet)</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GATE open source community</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9"/>
                        </a:rPr>
                        <a:t>[8]</a:t>
                      </a:r>
                      <a:endParaRPr lang="en-US" sz="1100" b="0" i="0" u="sng" strike="noStrike" dirty="0">
                        <a:solidFill>
                          <a:srgbClr val="0000FF"/>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8"/>
                  </a:ext>
                </a:extLst>
              </a:tr>
              <a:tr h="395389">
                <a:tc>
                  <a:txBody>
                    <a:bodyPr/>
                    <a:lstStyle/>
                    <a:p>
                      <a:pPr algn="ctr" fontAlgn="b"/>
                      <a:r>
                        <a:rPr lang="en-US" sz="1100" b="1" i="0" u="none" strike="noStrike">
                          <a:solidFill>
                            <a:srgbClr val="FA7D00"/>
                          </a:solidFill>
                          <a:latin typeface="Calibri"/>
                        </a:rPr>
                        <a:t>Graph Expression</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Information extraction (named entity recognition, relation and fact extraction, parsing and search problem solving)</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Startup huti.ru</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10"/>
                        </a:rPr>
                        <a:t>[9]</a:t>
                      </a:r>
                      <a:endParaRPr lang="en-US" sz="1100" b="0" i="0" u="sng" strike="noStrike" dirty="0">
                        <a:solidFill>
                          <a:srgbClr val="0000FF"/>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B8A6D28-8101-4277-BD3B-09002AC06C4B}" type="slidenum">
              <a:rPr lang="en-US" smtClean="0"/>
              <a:pPr/>
              <a:t>65</a:t>
            </a:fld>
            <a:endParaRPr lang="en-US"/>
          </a:p>
        </p:txBody>
      </p:sp>
      <p:graphicFrame>
        <p:nvGraphicFramePr>
          <p:cNvPr id="3" name="Table 2"/>
          <p:cNvGraphicFramePr>
            <a:graphicFrameLocks noGrp="1"/>
          </p:cNvGraphicFramePr>
          <p:nvPr>
            <p:extLst>
              <p:ext uri="{D42A27DB-BD31-4B8C-83A1-F6EECF244321}">
                <p14:modId xmlns:p14="http://schemas.microsoft.com/office/powerpoint/2010/main" val="1432974777"/>
              </p:ext>
            </p:extLst>
          </p:nvPr>
        </p:nvGraphicFramePr>
        <p:xfrm>
          <a:off x="381000" y="533400"/>
          <a:ext cx="8305800" cy="6076949"/>
        </p:xfrm>
        <a:graphic>
          <a:graphicData uri="http://schemas.openxmlformats.org/drawingml/2006/table">
            <a:tbl>
              <a:tblPr/>
              <a:tblGrid>
                <a:gridCol w="1279420">
                  <a:extLst>
                    <a:ext uri="{9D8B030D-6E8A-4147-A177-3AD203B41FA5}">
                      <a16:colId xmlns:a16="http://schemas.microsoft.com/office/drawing/2014/main" val="20000"/>
                    </a:ext>
                  </a:extLst>
                </a:gridCol>
                <a:gridCol w="4213742">
                  <a:extLst>
                    <a:ext uri="{9D8B030D-6E8A-4147-A177-3AD203B41FA5}">
                      <a16:colId xmlns:a16="http://schemas.microsoft.com/office/drawing/2014/main" val="20001"/>
                    </a:ext>
                  </a:extLst>
                </a:gridCol>
                <a:gridCol w="782255">
                  <a:extLst>
                    <a:ext uri="{9D8B030D-6E8A-4147-A177-3AD203B41FA5}">
                      <a16:colId xmlns:a16="http://schemas.microsoft.com/office/drawing/2014/main" val="20002"/>
                    </a:ext>
                  </a:extLst>
                </a:gridCol>
                <a:gridCol w="1376767">
                  <a:extLst>
                    <a:ext uri="{9D8B030D-6E8A-4147-A177-3AD203B41FA5}">
                      <a16:colId xmlns:a16="http://schemas.microsoft.com/office/drawing/2014/main" val="20003"/>
                    </a:ext>
                  </a:extLst>
                </a:gridCol>
                <a:gridCol w="653616">
                  <a:extLst>
                    <a:ext uri="{9D8B030D-6E8A-4147-A177-3AD203B41FA5}">
                      <a16:colId xmlns:a16="http://schemas.microsoft.com/office/drawing/2014/main" val="20004"/>
                    </a:ext>
                  </a:extLst>
                </a:gridCol>
              </a:tblGrid>
              <a:tr h="209550">
                <a:tc>
                  <a:txBody>
                    <a:bodyPr/>
                    <a:lstStyle/>
                    <a:p>
                      <a:pPr algn="ctr" fontAlgn="ctr"/>
                      <a:r>
                        <a:rPr lang="en-US" sz="1100" b="1" i="0" u="none" strike="noStrike" dirty="0">
                          <a:solidFill>
                            <a:srgbClr val="FA7D00"/>
                          </a:solidFill>
                          <a:latin typeface="Calibri"/>
                        </a:rPr>
                        <a:t>Name</a:t>
                      </a: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a:solidFill>
                            <a:srgbClr val="FA7D00"/>
                          </a:solidFill>
                          <a:latin typeface="Calibri"/>
                        </a:rPr>
                        <a:t>Main Features</a:t>
                      </a: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dirty="0">
                          <a:solidFill>
                            <a:srgbClr val="FA7D00"/>
                          </a:solidFill>
                          <a:latin typeface="Calibri"/>
                        </a:rPr>
                        <a:t>Language</a:t>
                      </a:r>
                    </a:p>
                  </a:txBody>
                  <a:tcPr marL="7257" marR="7257" marT="7257" marB="0" anchor="b">
                    <a:lnL w="6350" cap="flat" cmpd="sng" algn="ctr">
                      <a:solidFill>
                        <a:srgbClr val="7F7F7F"/>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a:solidFill>
                            <a:srgbClr val="FA7D00"/>
                          </a:solidFill>
                          <a:latin typeface="Calibri"/>
                        </a:rPr>
                        <a:t>Creators</a:t>
                      </a: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a:solidFill>
                            <a:srgbClr val="FA7D00"/>
                          </a:solidFill>
                          <a:latin typeface="Calibri"/>
                        </a:rPr>
                        <a:t>Website</a:t>
                      </a:r>
                    </a:p>
                  </a:txBody>
                  <a:tcPr marL="7257" marR="7257" marT="7257" marB="0" anchor="ctr">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0"/>
                  </a:ext>
                </a:extLst>
              </a:tr>
              <a:tr h="628650">
                <a:tc>
                  <a:txBody>
                    <a:bodyPr/>
                    <a:lstStyle/>
                    <a:p>
                      <a:pPr algn="ctr" fontAlgn="b"/>
                      <a:r>
                        <a:rPr lang="en-US" sz="1200" b="1" i="0" u="none" strike="noStrike" dirty="0">
                          <a:solidFill>
                            <a:srgbClr val="FA7D00"/>
                          </a:solidFill>
                          <a:latin typeface="Calibri"/>
                        </a:rPr>
                        <a:t>Learning Based Java</a:t>
                      </a:r>
                    </a:p>
                  </a:txBody>
                  <a:tcPr marL="6673"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200" b="0" i="0" u="none" strike="noStrike" dirty="0">
                          <a:solidFill>
                            <a:srgbClr val="000000"/>
                          </a:solidFill>
                          <a:latin typeface="Calibri"/>
                        </a:rPr>
                        <a:t>POS tagger, Chunking, coreference resolution, named entity recognition</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Cognitive Computation Group at UIUC</a:t>
                      </a: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2"/>
                        </a:rPr>
                        <a:t>[10]</a:t>
                      </a:r>
                      <a:endParaRPr lang="en-US" sz="1100" b="0" i="0" u="sng" strike="noStrike" dirty="0">
                        <a:solidFill>
                          <a:srgbClr val="0000FF"/>
                        </a:solidFill>
                        <a:latin typeface="Calibri"/>
                      </a:endParaRPr>
                    </a:p>
                  </a:txBody>
                  <a:tcPr marR="6673" marT="667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1"/>
                  </a:ext>
                </a:extLst>
              </a:tr>
              <a:tr h="628650">
                <a:tc>
                  <a:txBody>
                    <a:bodyPr/>
                    <a:lstStyle/>
                    <a:p>
                      <a:pPr algn="ctr" fontAlgn="b"/>
                      <a:r>
                        <a:rPr lang="en-US" sz="1200" b="1" i="0" u="none" strike="noStrike" dirty="0" err="1">
                          <a:solidFill>
                            <a:srgbClr val="FA7D00"/>
                          </a:solidFill>
                          <a:latin typeface="Calibri"/>
                        </a:rPr>
                        <a:t>LingPipe</a:t>
                      </a:r>
                      <a:endParaRPr lang="en-US" sz="1200" b="1" i="0" u="none" strike="noStrike" dirty="0">
                        <a:solidFill>
                          <a:srgbClr val="FA7D00"/>
                        </a:solidFill>
                        <a:latin typeface="Calibri"/>
                      </a:endParaRP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200" b="1" i="0" u="none" strike="noStrike" dirty="0">
                          <a:solidFill>
                            <a:srgbClr val="000000"/>
                          </a:solidFill>
                          <a:latin typeface="Calibri"/>
                        </a:rPr>
                        <a:t>Topic classification, named entity recognition, clustering, POS tagging, spelling correction, sentiment analysis, logistic regression, word sense disambiguation</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Alias-</a:t>
                      </a:r>
                      <a:r>
                        <a:rPr lang="en-US" sz="1100" b="0" i="0" u="none" strike="noStrike" dirty="0" err="1">
                          <a:solidFill>
                            <a:srgbClr val="000000"/>
                          </a:solidFill>
                          <a:latin typeface="Calibri"/>
                        </a:rPr>
                        <a:t>i</a:t>
                      </a:r>
                      <a:endParaRPr lang="en-US" sz="1100" b="0" i="0" u="none" strike="noStrike" dirty="0">
                        <a:solidFill>
                          <a:srgbClr val="000000"/>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3"/>
                        </a:rPr>
                        <a:t>[11]</a:t>
                      </a:r>
                      <a:endParaRPr lang="en-US" sz="1100" b="0" i="0" u="sng" strike="noStrike" dirty="0">
                        <a:solidFill>
                          <a:srgbClr val="0000FF"/>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2"/>
                  </a:ext>
                </a:extLst>
              </a:tr>
              <a:tr h="838199">
                <a:tc>
                  <a:txBody>
                    <a:bodyPr/>
                    <a:lstStyle/>
                    <a:p>
                      <a:pPr algn="ctr" fontAlgn="b"/>
                      <a:r>
                        <a:rPr lang="en-US" sz="1200" b="1" i="0" u="none" strike="noStrike">
                          <a:solidFill>
                            <a:srgbClr val="FA7D00"/>
                          </a:solidFill>
                          <a:latin typeface="Calibri"/>
                        </a:rPr>
                        <a:t>Mahout</a:t>
                      </a: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200" b="1" i="0" u="none" strike="noStrike" dirty="0">
                          <a:solidFill>
                            <a:srgbClr val="000000"/>
                          </a:solidFill>
                          <a:latin typeface="Calibri"/>
                        </a:rPr>
                        <a:t>Scalable machine learning libraries (logistic regression, Naïve Bayes, Random Forest, HMM, SVM, Neural Network, Boosting, K-means, Fuzzy K-means, LDA, Expectation Maximization, PCA )</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Online community</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4"/>
                        </a:rPr>
                        <a:t>[12]</a:t>
                      </a:r>
                      <a:endParaRPr lang="en-US" sz="1100" b="0" i="0" u="sng" strike="noStrike" dirty="0">
                        <a:solidFill>
                          <a:srgbClr val="0000FF"/>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3"/>
                  </a:ext>
                </a:extLst>
              </a:tr>
              <a:tr h="628650">
                <a:tc>
                  <a:txBody>
                    <a:bodyPr/>
                    <a:lstStyle/>
                    <a:p>
                      <a:pPr algn="ctr" fontAlgn="b"/>
                      <a:r>
                        <a:rPr lang="en-US" sz="1200" b="1" i="0" u="none" strike="noStrike" dirty="0">
                          <a:solidFill>
                            <a:srgbClr val="FA7D00"/>
                          </a:solidFill>
                          <a:latin typeface="Calibri"/>
                        </a:rPr>
                        <a:t>Mallet</a:t>
                      </a: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200" b="1" i="0" u="none" strike="noStrike" dirty="0">
                          <a:solidFill>
                            <a:srgbClr val="000000"/>
                          </a:solidFill>
                          <a:latin typeface="Calibri"/>
                        </a:rPr>
                        <a:t>Document classification(Naïve Bayes, Maximum Entropy, decision trees), sequence tagging (HMM, MEMM, CRF), topic modeling (LDA, Hierarchical LDA)</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University of Massachusetts Amherst</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5"/>
                        </a:rPr>
                        <a:t>[13]</a:t>
                      </a:r>
                      <a:endParaRPr lang="en-US" sz="1100" b="0" i="0" u="sng" strike="noStrike" dirty="0">
                        <a:solidFill>
                          <a:srgbClr val="0000FF"/>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4"/>
                  </a:ext>
                </a:extLst>
              </a:tr>
              <a:tr h="419101">
                <a:tc>
                  <a:txBody>
                    <a:bodyPr/>
                    <a:lstStyle/>
                    <a:p>
                      <a:pPr algn="ctr" fontAlgn="b"/>
                      <a:r>
                        <a:rPr lang="en-US" sz="1100" b="1" i="0" u="none" strike="noStrike">
                          <a:solidFill>
                            <a:srgbClr val="FA7D00"/>
                          </a:solidFill>
                          <a:latin typeface="Calibri"/>
                        </a:rPr>
                        <a:t>MetaMap</a:t>
                      </a: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a:solidFill>
                            <a:srgbClr val="000000"/>
                          </a:solidFill>
                          <a:latin typeface="Calibri"/>
                        </a:rPr>
                        <a:t>Map biomedical text to the UMLS Metathesaurus and discover Metathesaurus concepts referred to in text. </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National Library of Medicine</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rPr>
                        <a:t>[14]</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5"/>
                  </a:ext>
                </a:extLst>
              </a:tr>
              <a:tr h="628650">
                <a:tc>
                  <a:txBody>
                    <a:bodyPr/>
                    <a:lstStyle/>
                    <a:p>
                      <a:pPr algn="ctr" fontAlgn="b"/>
                      <a:r>
                        <a:rPr lang="en-US" sz="1100" b="1" i="0" u="none" strike="noStrike" dirty="0">
                          <a:solidFill>
                            <a:srgbClr val="FA7D00"/>
                          </a:solidFill>
                          <a:latin typeface="Calibri"/>
                        </a:rPr>
                        <a:t>MII </a:t>
                      </a:r>
                      <a:r>
                        <a:rPr lang="en-US" sz="1100" b="1" i="0" u="none" strike="noStrike" dirty="0" err="1">
                          <a:solidFill>
                            <a:srgbClr val="FA7D00"/>
                          </a:solidFill>
                          <a:latin typeface="Calibri"/>
                        </a:rPr>
                        <a:t>nlp</a:t>
                      </a:r>
                      <a:r>
                        <a:rPr lang="en-US" sz="1100" b="1" i="0" u="none" strike="noStrike" dirty="0">
                          <a:solidFill>
                            <a:srgbClr val="FA7D00"/>
                          </a:solidFill>
                          <a:latin typeface="Calibri"/>
                        </a:rPr>
                        <a:t> toolkit</a:t>
                      </a: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de-identification tools for free-text medical reports</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UCLA Medical Imaging Informatics (MII) Group</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6"/>
                        </a:rPr>
                        <a:t>[15]</a:t>
                      </a:r>
                      <a:endParaRPr lang="en-US" sz="1100" b="0" i="0" u="sng" strike="noStrike" dirty="0">
                        <a:solidFill>
                          <a:srgbClr val="0000FF"/>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6"/>
                  </a:ext>
                </a:extLst>
              </a:tr>
              <a:tr h="628650">
                <a:tc>
                  <a:txBody>
                    <a:bodyPr/>
                    <a:lstStyle/>
                    <a:p>
                      <a:pPr algn="ctr" fontAlgn="b"/>
                      <a:r>
                        <a:rPr lang="en-US" sz="1100" b="1" i="0" u="none" strike="noStrike" dirty="0" err="1">
                          <a:solidFill>
                            <a:srgbClr val="FA7D00"/>
                          </a:solidFill>
                          <a:latin typeface="Calibri"/>
                        </a:rPr>
                        <a:t>MontyLingua</a:t>
                      </a:r>
                      <a:endParaRPr lang="en-US" sz="1100" b="1" i="0" u="none" strike="noStrike" dirty="0">
                        <a:solidFill>
                          <a:srgbClr val="FA7D00"/>
                        </a:solidFill>
                        <a:latin typeface="Calibri"/>
                      </a:endParaRP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Tokenization, POS tagging, chunking, extractors for phrases and subject/verb/object </a:t>
                      </a:r>
                      <a:r>
                        <a:rPr lang="en-US" sz="1100" b="0" i="0" u="none" strike="noStrike" dirty="0" err="1">
                          <a:solidFill>
                            <a:srgbClr val="000000"/>
                          </a:solidFill>
                          <a:latin typeface="Calibri"/>
                        </a:rPr>
                        <a:t>tuples</a:t>
                      </a:r>
                      <a:r>
                        <a:rPr lang="en-US" sz="1100" b="0" i="0" u="none" strike="noStrike" dirty="0">
                          <a:solidFill>
                            <a:srgbClr val="000000"/>
                          </a:solidFill>
                          <a:latin typeface="Calibri"/>
                        </a:rPr>
                        <a:t> from sentences, morphological analysis, text summarization</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Python, </a:t>
                      </a:r>
                    </a:p>
                    <a:p>
                      <a:pPr algn="l" fontAlgn="b"/>
                      <a:r>
                        <a:rPr lang="en-US" sz="1100" b="0" i="0" u="none" strike="noStrike" dirty="0">
                          <a:solidFill>
                            <a:srgbClr val="000000"/>
                          </a:solidFill>
                          <a:latin typeface="Calibri"/>
                        </a:rPr>
                        <a:t>Java</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MIT</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7"/>
                        </a:rPr>
                        <a:t>[16]</a:t>
                      </a:r>
                      <a:endParaRPr lang="en-US" sz="1100" b="0" i="0" u="sng" strike="noStrike" dirty="0">
                        <a:solidFill>
                          <a:srgbClr val="0000FF"/>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7"/>
                  </a:ext>
                </a:extLst>
              </a:tr>
              <a:tr h="838199">
                <a:tc>
                  <a:txBody>
                    <a:bodyPr/>
                    <a:lstStyle/>
                    <a:p>
                      <a:pPr algn="ctr" fontAlgn="b"/>
                      <a:r>
                        <a:rPr lang="en-US" sz="1200" b="1" i="0" u="none" strike="noStrike" dirty="0">
                          <a:solidFill>
                            <a:srgbClr val="FA7D00"/>
                          </a:solidFill>
                          <a:latin typeface="Calibri"/>
                        </a:rPr>
                        <a:t>Natural Language Toolkit (NLTK)</a:t>
                      </a: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200" b="0" i="0" u="none" strike="noStrike" dirty="0">
                          <a:solidFill>
                            <a:srgbClr val="000000"/>
                          </a:solidFill>
                          <a:latin typeface="Calibri"/>
                        </a:rPr>
                        <a:t>Interface to over 50 open access corpora, lexicon resource such as WordNet, text processing libraries for classification, tokenization, stemming, POS tagging, parsing and semantic reasoning.</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Python</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Online community</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8"/>
                        </a:rPr>
                        <a:t>[17]</a:t>
                      </a:r>
                      <a:endParaRPr lang="en-US" sz="1100" b="0" i="0" u="sng" strike="noStrike" dirty="0">
                        <a:solidFill>
                          <a:srgbClr val="0000FF"/>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8"/>
                  </a:ext>
                </a:extLst>
              </a:tr>
              <a:tr h="628650">
                <a:tc>
                  <a:txBody>
                    <a:bodyPr/>
                    <a:lstStyle/>
                    <a:p>
                      <a:pPr algn="ctr" fontAlgn="b"/>
                      <a:r>
                        <a:rPr lang="en-US" sz="1100" b="1" i="0" u="none" strike="noStrike">
                          <a:solidFill>
                            <a:srgbClr val="FA7D00"/>
                          </a:solidFill>
                          <a:latin typeface="Calibri"/>
                        </a:rPr>
                        <a:t>NooJ (based onINTEX)</a:t>
                      </a: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a:solidFill>
                            <a:srgbClr val="000000"/>
                          </a:solidFill>
                          <a:latin typeface="Calibri"/>
                        </a:rPr>
                        <a:t>Morphological analysis, syntactic parsing, named entity recogntion</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.NET Framework-based</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University of Franche-Comté, </a:t>
                      </a:r>
                      <a:r>
                        <a:rPr lang="en-US" sz="1100" b="0" i="0" u="none" strike="noStrike" dirty="0">
                          <a:solidFill>
                            <a:srgbClr val="0B0080"/>
                          </a:solidFill>
                          <a:latin typeface="Calibri"/>
                        </a:rPr>
                        <a:t>France</a:t>
                      </a:r>
                      <a:endParaRPr lang="en-US" sz="1100" b="0" i="0" u="none" strike="noStrike" dirty="0">
                        <a:solidFill>
                          <a:srgbClr val="000000"/>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9"/>
                        </a:rPr>
                        <a:t>[18]</a:t>
                      </a:r>
                      <a:endParaRPr lang="en-US" sz="1100" b="0" i="0" u="sng" strike="noStrike" dirty="0">
                        <a:solidFill>
                          <a:srgbClr val="0000FF"/>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B8A6D28-8101-4277-BD3B-09002AC06C4B}" type="slidenum">
              <a:rPr lang="en-US" smtClean="0"/>
              <a:pPr/>
              <a:t>66</a:t>
            </a:fld>
            <a:endParaRPr lang="en-US"/>
          </a:p>
        </p:txBody>
      </p:sp>
      <p:graphicFrame>
        <p:nvGraphicFramePr>
          <p:cNvPr id="3" name="Table 2"/>
          <p:cNvGraphicFramePr>
            <a:graphicFrameLocks noGrp="1"/>
          </p:cNvGraphicFramePr>
          <p:nvPr>
            <p:extLst>
              <p:ext uri="{D42A27DB-BD31-4B8C-83A1-F6EECF244321}">
                <p14:modId xmlns:p14="http://schemas.microsoft.com/office/powerpoint/2010/main" val="581695058"/>
              </p:ext>
            </p:extLst>
          </p:nvPr>
        </p:nvGraphicFramePr>
        <p:xfrm>
          <a:off x="304800" y="457202"/>
          <a:ext cx="8534401" cy="6110444"/>
        </p:xfrm>
        <a:graphic>
          <a:graphicData uri="http://schemas.openxmlformats.org/drawingml/2006/table">
            <a:tbl>
              <a:tblPr/>
              <a:tblGrid>
                <a:gridCol w="1314633">
                  <a:extLst>
                    <a:ext uri="{9D8B030D-6E8A-4147-A177-3AD203B41FA5}">
                      <a16:colId xmlns:a16="http://schemas.microsoft.com/office/drawing/2014/main" val="20000"/>
                    </a:ext>
                  </a:extLst>
                </a:gridCol>
                <a:gridCol w="4329717">
                  <a:extLst>
                    <a:ext uri="{9D8B030D-6E8A-4147-A177-3AD203B41FA5}">
                      <a16:colId xmlns:a16="http://schemas.microsoft.com/office/drawing/2014/main" val="20001"/>
                    </a:ext>
                  </a:extLst>
                </a:gridCol>
                <a:gridCol w="803784">
                  <a:extLst>
                    <a:ext uri="{9D8B030D-6E8A-4147-A177-3AD203B41FA5}">
                      <a16:colId xmlns:a16="http://schemas.microsoft.com/office/drawing/2014/main" val="20002"/>
                    </a:ext>
                  </a:extLst>
                </a:gridCol>
                <a:gridCol w="1414660">
                  <a:extLst>
                    <a:ext uri="{9D8B030D-6E8A-4147-A177-3AD203B41FA5}">
                      <a16:colId xmlns:a16="http://schemas.microsoft.com/office/drawing/2014/main" val="20003"/>
                    </a:ext>
                  </a:extLst>
                </a:gridCol>
                <a:gridCol w="671607">
                  <a:extLst>
                    <a:ext uri="{9D8B030D-6E8A-4147-A177-3AD203B41FA5}">
                      <a16:colId xmlns:a16="http://schemas.microsoft.com/office/drawing/2014/main" val="20004"/>
                    </a:ext>
                  </a:extLst>
                </a:gridCol>
              </a:tblGrid>
              <a:tr h="223785">
                <a:tc>
                  <a:txBody>
                    <a:bodyPr/>
                    <a:lstStyle/>
                    <a:p>
                      <a:pPr algn="ctr" fontAlgn="ctr"/>
                      <a:r>
                        <a:rPr lang="en-US" sz="1100" b="1" i="0" u="none" strike="noStrike" dirty="0">
                          <a:solidFill>
                            <a:srgbClr val="FA7D00"/>
                          </a:solidFill>
                          <a:latin typeface="Calibri"/>
                        </a:rPr>
                        <a:t>Name</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a:solidFill>
                            <a:srgbClr val="FA7D00"/>
                          </a:solidFill>
                          <a:latin typeface="Calibri"/>
                        </a:rPr>
                        <a:t>Main Features</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dirty="0">
                          <a:solidFill>
                            <a:srgbClr val="FA7D00"/>
                          </a:solidFill>
                          <a:latin typeface="Calibri"/>
                        </a:rPr>
                        <a:t>Language</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a:solidFill>
                            <a:srgbClr val="FA7D00"/>
                          </a:solidFill>
                          <a:latin typeface="Calibri"/>
                        </a:rPr>
                        <a:t>Creators</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a:solidFill>
                            <a:srgbClr val="FA7D00"/>
                          </a:solidFill>
                          <a:latin typeface="Calibri"/>
                        </a:rPr>
                        <a:t>Website</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0"/>
                  </a:ext>
                </a:extLst>
              </a:tr>
              <a:tr h="538213">
                <a:tc>
                  <a:txBody>
                    <a:bodyPr/>
                    <a:lstStyle/>
                    <a:p>
                      <a:pPr algn="ctr" fontAlgn="b"/>
                      <a:r>
                        <a:rPr lang="en-US" sz="1100" b="1" i="0" u="none" strike="noStrike" dirty="0" err="1">
                          <a:solidFill>
                            <a:srgbClr val="FA7D00"/>
                          </a:solidFill>
                          <a:latin typeface="Calibri"/>
                        </a:rPr>
                        <a:t>OpenNLP</a:t>
                      </a:r>
                      <a:endParaRPr lang="en-US" sz="1100" b="1" i="0" u="none" strike="noStrike" dirty="0">
                        <a:solidFill>
                          <a:srgbClr val="FA7D00"/>
                        </a:solidFill>
                        <a:latin typeface="Calibri"/>
                      </a:endParaRPr>
                    </a:p>
                  </a:txBody>
                  <a:tcPr marL="7257"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Tokenization, sentence segmentation, POS tagging, named entity extraction, chunking, parsing, coreference resolution</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Online community</a:t>
                      </a: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2"/>
                        </a:rPr>
                        <a:t>[19]</a:t>
                      </a:r>
                      <a:endParaRPr lang="en-US" sz="1100" b="0" i="0" u="sng" strike="noStrike" dirty="0">
                        <a:solidFill>
                          <a:srgbClr val="0000FF"/>
                        </a:solidFill>
                        <a:latin typeface="Calibri"/>
                      </a:endParaRPr>
                    </a:p>
                  </a:txBody>
                  <a:tcPr marR="7257" marT="725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1"/>
                  </a:ext>
                </a:extLst>
              </a:tr>
              <a:tr h="895138">
                <a:tc>
                  <a:txBody>
                    <a:bodyPr/>
                    <a:lstStyle/>
                    <a:p>
                      <a:pPr algn="ctr" fontAlgn="b"/>
                      <a:r>
                        <a:rPr lang="en-US" sz="1100" b="1" i="0" u="none" strike="noStrike" dirty="0">
                          <a:solidFill>
                            <a:srgbClr val="FA7D00"/>
                          </a:solidFill>
                          <a:latin typeface="Calibri"/>
                        </a:rPr>
                        <a:t>Pattern</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Wrapper for Google, Twitter and Wikipedia API, web crawler, HTML DOM parsing, POS tagging, n-gram search, sentiment analysis, WordNet, machine learning algorithms for clustering and classification, network analysis and visualization</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Python</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nl-NL" sz="1100" b="0" i="0" u="none" strike="noStrike" dirty="0">
                          <a:solidFill>
                            <a:srgbClr val="000000"/>
                          </a:solidFill>
                          <a:latin typeface="Calibri"/>
                        </a:rPr>
                        <a:t>Tom De Smedt, CLiPS,University of Antwerp</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3"/>
                        </a:rPr>
                        <a:t>[20]</a:t>
                      </a:r>
                      <a:endParaRPr lang="en-US" sz="1100" b="0" i="0" u="sng" strike="noStrike" dirty="0">
                        <a:solidFill>
                          <a:srgbClr val="0000FF"/>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2"/>
                  </a:ext>
                </a:extLst>
              </a:tr>
              <a:tr h="671353">
                <a:tc>
                  <a:txBody>
                    <a:bodyPr/>
                    <a:lstStyle/>
                    <a:p>
                      <a:pPr algn="ctr" fontAlgn="b"/>
                      <a:r>
                        <a:rPr lang="en-US" sz="1100" b="1" i="0" u="none" strike="noStrike" dirty="0">
                          <a:solidFill>
                            <a:srgbClr val="FA7D00"/>
                          </a:solidFill>
                          <a:latin typeface="Calibri"/>
                        </a:rPr>
                        <a:t>PSI-Toolkit</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Text preprocessing, sentence splitting, tokenization, lexical and morphological analysis, syntactic/ semantic parsing, machine translation</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C++</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pl-PL" sz="1100" b="0" i="0" u="none" strike="noStrike" dirty="0">
                          <a:solidFill>
                            <a:srgbClr val="000000"/>
                          </a:solidFill>
                          <a:latin typeface="Calibri"/>
                        </a:rPr>
                        <a:t>Adam Mickiewicz University in Poznań</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4"/>
                        </a:rPr>
                        <a:t>[21]</a:t>
                      </a:r>
                      <a:endParaRPr lang="en-US" sz="1100" b="0" i="0" u="sng" strike="noStrike" dirty="0">
                        <a:solidFill>
                          <a:srgbClr val="0000FF"/>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3"/>
                  </a:ext>
                </a:extLst>
              </a:tr>
              <a:tr h="895138">
                <a:tc>
                  <a:txBody>
                    <a:bodyPr/>
                    <a:lstStyle/>
                    <a:p>
                      <a:pPr algn="ctr" fontAlgn="b"/>
                      <a:r>
                        <a:rPr lang="en-US" sz="1100" b="1" i="0" u="none" strike="noStrike" dirty="0" err="1">
                          <a:solidFill>
                            <a:srgbClr val="FA7D00"/>
                          </a:solidFill>
                          <a:latin typeface="Calibri"/>
                        </a:rPr>
                        <a:t>ScalaNLP</a:t>
                      </a:r>
                      <a:endParaRPr lang="en-US" sz="1100" b="1" i="0" u="none" strike="noStrike" dirty="0">
                        <a:solidFill>
                          <a:srgbClr val="FA7D00"/>
                        </a:solidFill>
                        <a:latin typeface="Calibri"/>
                      </a:endParaRP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Tokenization, POS tagging, sentence segmentation, sequence tagging (CRF, HMM), machine learning algorithms (linear regression, Naïve Bayes, SVM, K-Means, LDA, Neural Network )</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Scala</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David Hall and Daniel </a:t>
                      </a:r>
                      <a:r>
                        <a:rPr lang="en-US" sz="1100" b="0" i="0" u="none" strike="noStrike" dirty="0" err="1">
                          <a:solidFill>
                            <a:srgbClr val="000000"/>
                          </a:solidFill>
                          <a:latin typeface="Calibri"/>
                        </a:rPr>
                        <a:t>Ramage</a:t>
                      </a:r>
                      <a:endParaRPr lang="en-US" sz="1100" b="0" i="0" u="none" strike="noStrike" dirty="0">
                        <a:solidFill>
                          <a:srgbClr val="000000"/>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5"/>
                        </a:rPr>
                        <a:t>[22]</a:t>
                      </a:r>
                      <a:endParaRPr lang="en-US" sz="1100" b="0" i="0" u="sng" strike="noStrike" dirty="0">
                        <a:solidFill>
                          <a:srgbClr val="0000FF"/>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4"/>
                  </a:ext>
                </a:extLst>
              </a:tr>
              <a:tr h="671353">
                <a:tc>
                  <a:txBody>
                    <a:bodyPr/>
                    <a:lstStyle/>
                    <a:p>
                      <a:pPr algn="ctr" fontAlgn="b"/>
                      <a:r>
                        <a:rPr lang="en-US" sz="1200" b="1" i="0" u="none" strike="noStrike" dirty="0">
                          <a:solidFill>
                            <a:srgbClr val="FA7D00"/>
                          </a:solidFill>
                          <a:latin typeface="Calibri"/>
                        </a:rPr>
                        <a:t>Stanford NLP</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200" b="1" i="0" u="none" strike="noStrike" dirty="0">
                          <a:solidFill>
                            <a:srgbClr val="000000"/>
                          </a:solidFill>
                          <a:latin typeface="Calibri"/>
                        </a:rPr>
                        <a:t>Tokenization, POS tagging, named entity recognition, parsing, coreference, topic modeling, classification (Naïve Bayes, logistic regression, maximum entropy), sequence tagging(CRF)</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The Stanford Natural Language Processing Group</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6"/>
                        </a:rPr>
                        <a:t>[23]</a:t>
                      </a:r>
                      <a:endParaRPr lang="en-US" sz="1100" b="0" i="0" u="sng" strike="noStrike" dirty="0">
                        <a:solidFill>
                          <a:srgbClr val="0000FF"/>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5"/>
                  </a:ext>
                </a:extLst>
              </a:tr>
              <a:tr h="648975">
                <a:tc>
                  <a:txBody>
                    <a:bodyPr/>
                    <a:lstStyle/>
                    <a:p>
                      <a:pPr algn="ctr" fontAlgn="b"/>
                      <a:r>
                        <a:rPr lang="en-US" sz="1100" b="1" i="0" u="none" strike="noStrike">
                          <a:solidFill>
                            <a:srgbClr val="FA7D00"/>
                          </a:solidFill>
                          <a:latin typeface="Calibri"/>
                        </a:rPr>
                        <a:t>Rasp</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Tokenization, POS tagging, lemmatization, parsing</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C++</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University of Cambridge, </a:t>
                      </a:r>
                      <a:r>
                        <a:rPr lang="en-US" sz="1100" b="0" i="0" u="none" strike="noStrike" dirty="0">
                          <a:solidFill>
                            <a:srgbClr val="0B0080"/>
                          </a:solidFill>
                          <a:latin typeface="Calibri"/>
                        </a:rPr>
                        <a:t>University of Sussex</a:t>
                      </a:r>
                      <a:endParaRPr lang="en-US" sz="1100" b="0" i="0" u="none" strike="noStrike" dirty="0">
                        <a:solidFill>
                          <a:srgbClr val="000000"/>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7"/>
                        </a:rPr>
                        <a:t>[24]</a:t>
                      </a:r>
                      <a:endParaRPr lang="en-US" sz="1100" b="0" i="0" u="sng" strike="noStrike" dirty="0">
                        <a:solidFill>
                          <a:srgbClr val="0000FF"/>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6"/>
                  </a:ext>
                </a:extLst>
              </a:tr>
              <a:tr h="447568">
                <a:tc>
                  <a:txBody>
                    <a:bodyPr/>
                    <a:lstStyle/>
                    <a:p>
                      <a:pPr algn="ctr" fontAlgn="b"/>
                      <a:r>
                        <a:rPr lang="en-US" sz="1100" b="1" i="0" u="none" strike="noStrike">
                          <a:solidFill>
                            <a:srgbClr val="FA7D00"/>
                          </a:solidFill>
                          <a:latin typeface="Calibri"/>
                        </a:rPr>
                        <a:t>Natural</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Tokenization, stemming, classification (Naïve Bayes, logistic regression),morphological analysis, WordNet</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JavaScript, NodeJs</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Chris Umbel</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8"/>
                        </a:rPr>
                        <a:t>[25]</a:t>
                      </a:r>
                      <a:endParaRPr lang="en-US" sz="1100" b="0" i="0" u="sng" strike="noStrike" dirty="0">
                        <a:solidFill>
                          <a:srgbClr val="0000FF"/>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7"/>
                  </a:ext>
                </a:extLst>
              </a:tr>
              <a:tr h="671353">
                <a:tc>
                  <a:txBody>
                    <a:bodyPr/>
                    <a:lstStyle/>
                    <a:p>
                      <a:pPr algn="ctr" fontAlgn="b"/>
                      <a:r>
                        <a:rPr lang="en-US" sz="1100" b="1" i="0" u="none" strike="noStrike" dirty="0">
                          <a:solidFill>
                            <a:srgbClr val="FA7D00"/>
                          </a:solidFill>
                          <a:latin typeface="Calibri"/>
                        </a:rPr>
                        <a:t>Text Engineering Software Laboratory (Tesla)</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a:solidFill>
                            <a:srgbClr val="000000"/>
                          </a:solidFill>
                          <a:latin typeface="Calibri"/>
                        </a:rPr>
                        <a:t>Tokenization, POS tagging, sequence alignment</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University of Cologne</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9"/>
                        </a:rPr>
                        <a:t>[26]</a:t>
                      </a:r>
                      <a:endParaRPr lang="en-US" sz="1100" b="0" i="0" u="sng" strike="noStrike" dirty="0">
                        <a:solidFill>
                          <a:srgbClr val="0000FF"/>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8"/>
                  </a:ext>
                </a:extLst>
              </a:tr>
              <a:tr h="447568">
                <a:tc>
                  <a:txBody>
                    <a:bodyPr/>
                    <a:lstStyle/>
                    <a:p>
                      <a:pPr algn="ctr" fontAlgn="b"/>
                      <a:r>
                        <a:rPr lang="en-US" sz="1100" b="1" i="0" u="none" strike="noStrike" dirty="0" err="1">
                          <a:solidFill>
                            <a:srgbClr val="FA7D00"/>
                          </a:solidFill>
                          <a:latin typeface="Calibri"/>
                        </a:rPr>
                        <a:t>Treex</a:t>
                      </a:r>
                      <a:endParaRPr lang="en-US" sz="1100" b="1" i="0" u="none" strike="noStrike" dirty="0">
                        <a:solidFill>
                          <a:srgbClr val="FA7D00"/>
                        </a:solidFill>
                        <a:latin typeface="Calibri"/>
                      </a:endParaRP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a:solidFill>
                            <a:srgbClr val="000000"/>
                          </a:solidFill>
                          <a:latin typeface="Calibri"/>
                        </a:rPr>
                        <a:t>Machine translation</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Perl</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Charles University in Prague</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10"/>
                        </a:rPr>
                        <a:t>[27]</a:t>
                      </a:r>
                      <a:endParaRPr lang="en-US" sz="1100" b="0" i="0" u="sng" strike="noStrike" dirty="0">
                        <a:solidFill>
                          <a:srgbClr val="0000FF"/>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B8A6D28-8101-4277-BD3B-09002AC06C4B}" type="slidenum">
              <a:rPr lang="en-US" smtClean="0"/>
              <a:pPr/>
              <a:t>67</a:t>
            </a:fld>
            <a:endParaRPr lang="en-US"/>
          </a:p>
        </p:txBody>
      </p:sp>
      <p:graphicFrame>
        <p:nvGraphicFramePr>
          <p:cNvPr id="3" name="Table 2"/>
          <p:cNvGraphicFramePr>
            <a:graphicFrameLocks noGrp="1"/>
          </p:cNvGraphicFramePr>
          <p:nvPr>
            <p:extLst>
              <p:ext uri="{D42A27DB-BD31-4B8C-83A1-F6EECF244321}">
                <p14:modId xmlns:p14="http://schemas.microsoft.com/office/powerpoint/2010/main" val="2741209989"/>
              </p:ext>
            </p:extLst>
          </p:nvPr>
        </p:nvGraphicFramePr>
        <p:xfrm>
          <a:off x="381000" y="609601"/>
          <a:ext cx="8305800" cy="5105399"/>
        </p:xfrm>
        <a:graphic>
          <a:graphicData uri="http://schemas.openxmlformats.org/drawingml/2006/table">
            <a:tbl>
              <a:tblPr/>
              <a:tblGrid>
                <a:gridCol w="1279421">
                  <a:extLst>
                    <a:ext uri="{9D8B030D-6E8A-4147-A177-3AD203B41FA5}">
                      <a16:colId xmlns:a16="http://schemas.microsoft.com/office/drawing/2014/main" val="20000"/>
                    </a:ext>
                  </a:extLst>
                </a:gridCol>
                <a:gridCol w="4213742">
                  <a:extLst>
                    <a:ext uri="{9D8B030D-6E8A-4147-A177-3AD203B41FA5}">
                      <a16:colId xmlns:a16="http://schemas.microsoft.com/office/drawing/2014/main" val="20001"/>
                    </a:ext>
                  </a:extLst>
                </a:gridCol>
                <a:gridCol w="782254">
                  <a:extLst>
                    <a:ext uri="{9D8B030D-6E8A-4147-A177-3AD203B41FA5}">
                      <a16:colId xmlns:a16="http://schemas.microsoft.com/office/drawing/2014/main" val="20002"/>
                    </a:ext>
                  </a:extLst>
                </a:gridCol>
                <a:gridCol w="1376768">
                  <a:extLst>
                    <a:ext uri="{9D8B030D-6E8A-4147-A177-3AD203B41FA5}">
                      <a16:colId xmlns:a16="http://schemas.microsoft.com/office/drawing/2014/main" val="20003"/>
                    </a:ext>
                  </a:extLst>
                </a:gridCol>
                <a:gridCol w="653615">
                  <a:extLst>
                    <a:ext uri="{9D8B030D-6E8A-4147-A177-3AD203B41FA5}">
                      <a16:colId xmlns:a16="http://schemas.microsoft.com/office/drawing/2014/main" val="20004"/>
                    </a:ext>
                  </a:extLst>
                </a:gridCol>
              </a:tblGrid>
              <a:tr h="189089">
                <a:tc>
                  <a:txBody>
                    <a:bodyPr/>
                    <a:lstStyle/>
                    <a:p>
                      <a:pPr algn="ctr" fontAlgn="ctr"/>
                      <a:r>
                        <a:rPr lang="en-US" sz="1100" b="1" i="0" u="none" strike="noStrike" dirty="0">
                          <a:solidFill>
                            <a:srgbClr val="FA7D00"/>
                          </a:solidFill>
                          <a:latin typeface="Calibri"/>
                        </a:rPr>
                        <a:t>Name</a:t>
                      </a: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a:solidFill>
                            <a:srgbClr val="FA7D00"/>
                          </a:solidFill>
                          <a:latin typeface="Calibri"/>
                        </a:rPr>
                        <a:t>Main Features</a:t>
                      </a: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FA7D00"/>
                          </a:solidFill>
                          <a:latin typeface="Calibri"/>
                        </a:rPr>
                        <a:t>Language</a:t>
                      </a:r>
                    </a:p>
                  </a:txBody>
                  <a:tcPr marL="7526" marR="7526" marT="752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a:solidFill>
                            <a:srgbClr val="FA7D00"/>
                          </a:solidFill>
                          <a:latin typeface="Calibri"/>
                        </a:rPr>
                        <a:t>Creators</a:t>
                      </a: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a:solidFill>
                            <a:srgbClr val="FA7D00"/>
                          </a:solidFill>
                          <a:latin typeface="Calibri"/>
                        </a:rPr>
                        <a:t>Website</a:t>
                      </a: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0000"/>
                  </a:ext>
                </a:extLst>
              </a:tr>
              <a:tr h="567266">
                <a:tc>
                  <a:txBody>
                    <a:bodyPr/>
                    <a:lstStyle/>
                    <a:p>
                      <a:pPr algn="ctr" fontAlgn="b"/>
                      <a:r>
                        <a:rPr lang="en-US" sz="1100" b="1" i="0" u="none" strike="noStrike" dirty="0">
                          <a:solidFill>
                            <a:srgbClr val="FA7D00"/>
                          </a:solidFill>
                          <a:latin typeface="Calibri"/>
                        </a:rPr>
                        <a:t>UIMA</a:t>
                      </a:r>
                    </a:p>
                  </a:txBody>
                  <a:tcPr marL="7554"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a:solidFill>
                            <a:srgbClr val="000000"/>
                          </a:solidFill>
                          <a:latin typeface="Calibri"/>
                        </a:rPr>
                        <a:t>Industry standard for content analytics, contains a set of rule based and machine learning annotators and tools</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Java / C++</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Apache</a:t>
                      </a: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2"/>
                        </a:rPr>
                        <a:t>[28]</a:t>
                      </a:r>
                      <a:endParaRPr lang="en-US" sz="1100" b="0" i="0" u="sng" strike="noStrike" dirty="0">
                        <a:solidFill>
                          <a:srgbClr val="0000FF"/>
                        </a:solidFill>
                        <a:latin typeface="Calibri"/>
                      </a:endParaRPr>
                    </a:p>
                  </a:txBody>
                  <a:tcPr marR="7554" marT="755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1"/>
                  </a:ext>
                </a:extLst>
              </a:tr>
              <a:tr h="567266">
                <a:tc>
                  <a:txBody>
                    <a:bodyPr/>
                    <a:lstStyle/>
                    <a:p>
                      <a:pPr algn="ctr" fontAlgn="b"/>
                      <a:r>
                        <a:rPr lang="en-US" sz="1100" b="1" i="0" u="none" strike="noStrike" dirty="0" err="1">
                          <a:solidFill>
                            <a:srgbClr val="FA7D00"/>
                          </a:solidFill>
                          <a:latin typeface="Calibri"/>
                        </a:rPr>
                        <a:t>VisualText</a:t>
                      </a:r>
                      <a:endParaRPr lang="en-US" sz="1100" b="1" i="0" u="none" strike="noStrike" dirty="0">
                        <a:solidFill>
                          <a:srgbClr val="FA7D00"/>
                        </a:solidFill>
                        <a:latin typeface="Calibri"/>
                      </a:endParaRP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Tokenization, POS tagging, named entity recognition, classification, text summarization</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NLP++ / compiles to C++</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Text Analysis International, Inc</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3"/>
                        </a:rPr>
                        <a:t>[29]</a:t>
                      </a:r>
                      <a:endParaRPr lang="en-US" sz="1100" b="0" i="0" u="sng" strike="noStrike" dirty="0">
                        <a:solidFill>
                          <a:srgbClr val="0000FF"/>
                        </a:solidFill>
                        <a:latin typeface="Calibri"/>
                      </a:endParaRP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2"/>
                  </a:ext>
                </a:extLst>
              </a:tr>
              <a:tr h="567266">
                <a:tc>
                  <a:txBody>
                    <a:bodyPr/>
                    <a:lstStyle/>
                    <a:p>
                      <a:pPr algn="ctr" fontAlgn="b"/>
                      <a:r>
                        <a:rPr lang="en-US" sz="1100" b="1" i="0" u="none" strike="noStrike" dirty="0" err="1">
                          <a:solidFill>
                            <a:srgbClr val="FA7D00"/>
                          </a:solidFill>
                          <a:latin typeface="Calibri"/>
                        </a:rPr>
                        <a:t>WebLab</a:t>
                      </a:r>
                      <a:r>
                        <a:rPr lang="en-US" sz="1100" b="1" i="0" u="none" strike="noStrike" dirty="0">
                          <a:solidFill>
                            <a:srgbClr val="FA7D00"/>
                          </a:solidFill>
                          <a:latin typeface="Calibri"/>
                        </a:rPr>
                        <a:t>-project</a:t>
                      </a: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Language identification, named entity recognition, semantic analysis, relation extraction, text classification and clustering, text summarization</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latin typeface="Calibri"/>
                        </a:rPr>
                        <a:t>Java / C++</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OW2</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4"/>
                        </a:rPr>
                        <a:t>[30]</a:t>
                      </a:r>
                      <a:endParaRPr lang="en-US" sz="1100" b="0" i="0" u="sng" strike="noStrike" dirty="0">
                        <a:solidFill>
                          <a:srgbClr val="0000FF"/>
                        </a:solidFill>
                        <a:latin typeface="Calibri"/>
                      </a:endParaRP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3"/>
                  </a:ext>
                </a:extLst>
              </a:tr>
              <a:tr h="756356">
                <a:tc>
                  <a:txBody>
                    <a:bodyPr/>
                    <a:lstStyle/>
                    <a:p>
                      <a:pPr algn="ctr" fontAlgn="b"/>
                      <a:r>
                        <a:rPr lang="en-US" sz="1100" b="1" i="0" u="none" strike="noStrike" dirty="0" err="1">
                          <a:solidFill>
                            <a:srgbClr val="FA7D00"/>
                          </a:solidFill>
                          <a:latin typeface="Calibri"/>
                        </a:rPr>
                        <a:t>UniteX</a:t>
                      </a:r>
                      <a:endParaRPr lang="en-US" sz="1100" b="1" i="0" u="none" strike="noStrike" dirty="0">
                        <a:solidFill>
                          <a:srgbClr val="FA7D00"/>
                        </a:solidFill>
                        <a:latin typeface="Calibri"/>
                      </a:endParaRP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Tokenization, sentence boundary detection, parsing, morphological analysis, rule-based named entity recognition, text alignment, word sense disambiguation</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 &amp; C++</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fr-FR" sz="1100" b="0" i="0" u="none" strike="noStrike" dirty="0">
                          <a:solidFill>
                            <a:srgbClr val="000000"/>
                          </a:solidFill>
                          <a:latin typeface="Calibri"/>
                        </a:rPr>
                        <a:t>Laboratoire d'Automatique Documentaire et Linguistique</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5"/>
                        </a:rPr>
                        <a:t>[31]</a:t>
                      </a:r>
                      <a:endParaRPr lang="en-US" sz="1100" b="0" i="0" u="sng" strike="noStrike" dirty="0">
                        <a:solidFill>
                          <a:srgbClr val="0000FF"/>
                        </a:solidFill>
                        <a:latin typeface="Calibri"/>
                      </a:endParaRP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4"/>
                  </a:ext>
                </a:extLst>
              </a:tr>
              <a:tr h="1323622">
                <a:tc>
                  <a:txBody>
                    <a:bodyPr/>
                    <a:lstStyle/>
                    <a:p>
                      <a:pPr algn="ctr" fontAlgn="b"/>
                      <a:r>
                        <a:rPr lang="en-US" sz="1100" b="1" i="0" u="none" strike="noStrike" dirty="0">
                          <a:solidFill>
                            <a:srgbClr val="FA7D00"/>
                          </a:solidFill>
                          <a:latin typeface="Calibri"/>
                        </a:rPr>
                        <a:t>The Dragon Toolkit</a:t>
                      </a: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tools for accessing PubMed, TREC collection, </a:t>
                      </a:r>
                      <a:r>
                        <a:rPr lang="en-US" sz="1100" b="0" i="0" u="none" strike="noStrike" dirty="0" err="1">
                          <a:solidFill>
                            <a:srgbClr val="000000"/>
                          </a:solidFill>
                          <a:latin typeface="Calibri"/>
                        </a:rPr>
                        <a:t>NewsGroup</a:t>
                      </a:r>
                      <a:r>
                        <a:rPr lang="en-US" sz="1100" b="0" i="0" u="none" strike="noStrike" dirty="0">
                          <a:solidFill>
                            <a:srgbClr val="000000"/>
                          </a:solidFill>
                          <a:latin typeface="Calibri"/>
                        </a:rPr>
                        <a:t> articles, Reuters Articles, and Google Search Engine, ontologies (UMLS, WordNet, </a:t>
                      </a:r>
                      <a:r>
                        <a:rPr lang="en-US" sz="1100" b="0" i="0" u="none" strike="noStrike" dirty="0" err="1">
                          <a:solidFill>
                            <a:srgbClr val="000000"/>
                          </a:solidFill>
                          <a:latin typeface="Calibri"/>
                        </a:rPr>
                        <a:t>MeSH</a:t>
                      </a:r>
                      <a:r>
                        <a:rPr lang="en-US" sz="1100" b="0" i="0" u="none" strike="noStrike" dirty="0">
                          <a:solidFill>
                            <a:srgbClr val="000000"/>
                          </a:solidFill>
                          <a:latin typeface="Calibri"/>
                        </a:rPr>
                        <a:t>), tokenization, stemming, POS tagging, named  entity recognition, classification (Naïve Bayes, SVM-light, </a:t>
                      </a:r>
                      <a:r>
                        <a:rPr lang="en-US" sz="1100" b="0" i="0" u="none" strike="noStrike" dirty="0" err="1">
                          <a:solidFill>
                            <a:srgbClr val="000000"/>
                          </a:solidFill>
                          <a:latin typeface="Calibri"/>
                        </a:rPr>
                        <a:t>LibSVM</a:t>
                      </a:r>
                      <a:r>
                        <a:rPr lang="en-US" sz="1100" b="0" i="0" u="none" strike="noStrike" dirty="0">
                          <a:solidFill>
                            <a:srgbClr val="000000"/>
                          </a:solidFill>
                          <a:latin typeface="Calibri"/>
                        </a:rPr>
                        <a:t>, logistic regression), clustering (K-Means, hierarchical clustering), topic modeling(LDA), text summarization,  </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Java</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Drexel University</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6"/>
                        </a:rPr>
                        <a:t>[32]</a:t>
                      </a:r>
                      <a:endParaRPr lang="en-US" sz="1100" b="0" i="0" u="sng" strike="noStrike" dirty="0">
                        <a:solidFill>
                          <a:srgbClr val="0000FF"/>
                        </a:solidFill>
                        <a:latin typeface="Calibri"/>
                      </a:endParaRP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5"/>
                  </a:ext>
                </a:extLst>
              </a:tr>
              <a:tr h="756356">
                <a:tc>
                  <a:txBody>
                    <a:bodyPr/>
                    <a:lstStyle/>
                    <a:p>
                      <a:pPr algn="ctr" fontAlgn="b"/>
                      <a:r>
                        <a:rPr lang="en-US" sz="1100" b="1" i="0" u="none" strike="noStrike" dirty="0">
                          <a:solidFill>
                            <a:srgbClr val="FA7D00"/>
                          </a:solidFill>
                          <a:latin typeface="Calibri"/>
                        </a:rPr>
                        <a:t>Text Extraction, Annotation and Retrieval Toolkit</a:t>
                      </a: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dirty="0">
                          <a:solidFill>
                            <a:srgbClr val="000000"/>
                          </a:solidFill>
                          <a:latin typeface="Calibri"/>
                        </a:rPr>
                        <a:t>Tokenization, chunking, sentence segmenting, parsing, ontology(WordNet), topic modeling (LDA), named entity recognition, stemming, machine learning algorithms (decision tree, SVM, neural network)</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Ruby</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Louis </a:t>
                      </a:r>
                      <a:r>
                        <a:rPr lang="en-US" sz="1100" b="0" i="0" u="none" strike="noStrike" dirty="0" err="1">
                          <a:solidFill>
                            <a:srgbClr val="000000"/>
                          </a:solidFill>
                          <a:latin typeface="Calibri"/>
                        </a:rPr>
                        <a:t>Mullie</a:t>
                      </a:r>
                      <a:endParaRPr lang="en-US" sz="1100" b="0" i="0" u="none" strike="noStrike" dirty="0">
                        <a:solidFill>
                          <a:srgbClr val="000000"/>
                        </a:solidFill>
                        <a:latin typeface="Calibri"/>
                      </a:endParaRP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7"/>
                        </a:rPr>
                        <a:t>[33]</a:t>
                      </a:r>
                      <a:endParaRPr lang="en-US" sz="1100" b="0" i="0" u="sng" strike="noStrike" dirty="0">
                        <a:solidFill>
                          <a:srgbClr val="0000FF"/>
                        </a:solidFill>
                        <a:latin typeface="Calibri"/>
                      </a:endParaRP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6"/>
                  </a:ext>
                </a:extLst>
              </a:tr>
              <a:tr h="378178">
                <a:tc>
                  <a:txBody>
                    <a:bodyPr/>
                    <a:lstStyle/>
                    <a:p>
                      <a:pPr algn="ctr" fontAlgn="b"/>
                      <a:r>
                        <a:rPr lang="en-US" sz="1100" b="1" i="0" u="none" strike="noStrike" dirty="0" err="1">
                          <a:solidFill>
                            <a:srgbClr val="FA7D00"/>
                          </a:solidFill>
                          <a:latin typeface="Calibri"/>
                        </a:rPr>
                        <a:t>Zhihuita</a:t>
                      </a:r>
                      <a:r>
                        <a:rPr lang="en-US" sz="1100" b="1" i="0" u="none" strike="noStrike" dirty="0">
                          <a:solidFill>
                            <a:srgbClr val="FA7D00"/>
                          </a:solidFill>
                          <a:latin typeface="Calibri"/>
                        </a:rPr>
                        <a:t> NLP API</a:t>
                      </a:r>
                    </a:p>
                  </a:txBody>
                  <a:tcPr marL="7526"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fontAlgn="b"/>
                      <a:r>
                        <a:rPr lang="en-US" sz="1100" b="0" i="0" u="none" strike="noStrike">
                          <a:solidFill>
                            <a:srgbClr val="000000"/>
                          </a:solidFill>
                          <a:latin typeface="Calibri"/>
                        </a:rPr>
                        <a:t>Chinese text segmentation, spelling checking, pattern matching,</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C</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latin typeface="Calibri"/>
                        </a:rPr>
                        <a:t>Zhihuita.org</a:t>
                      </a: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sng" strike="noStrike" dirty="0">
                          <a:solidFill>
                            <a:srgbClr val="0000FF"/>
                          </a:solidFill>
                          <a:latin typeface="Calibri"/>
                          <a:hlinkClick r:id="rId8"/>
                        </a:rPr>
                        <a:t>[34]</a:t>
                      </a:r>
                      <a:endParaRPr lang="en-US" sz="1100" b="0" i="0" u="sng" strike="noStrike" dirty="0">
                        <a:solidFill>
                          <a:srgbClr val="0000FF"/>
                        </a:solidFill>
                        <a:latin typeface="Calibri"/>
                      </a:endParaRPr>
                    </a:p>
                  </a:txBody>
                  <a:tcPr marR="7526" marT="752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9F9F9"/>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sz="3600" dirty="0"/>
              <a:t>References</a:t>
            </a:r>
          </a:p>
        </p:txBody>
      </p:sp>
      <p:sp>
        <p:nvSpPr>
          <p:cNvPr id="3" name="Content Placeholder 2"/>
          <p:cNvSpPr>
            <a:spLocks noGrp="1"/>
          </p:cNvSpPr>
          <p:nvPr>
            <p:ph idx="1"/>
          </p:nvPr>
        </p:nvSpPr>
        <p:spPr>
          <a:xfrm>
            <a:off x="342900" y="838200"/>
            <a:ext cx="8458200" cy="5105400"/>
          </a:xfrm>
        </p:spPr>
        <p:txBody>
          <a:bodyPr>
            <a:noAutofit/>
          </a:bodyPr>
          <a:lstStyle/>
          <a:p>
            <a:r>
              <a:rPr lang="en-US" sz="1400" dirty="0"/>
              <a:t>I2b2:</a:t>
            </a:r>
            <a:r>
              <a:rPr lang="en-US" sz="1400" dirty="0">
                <a:hlinkClick r:id="rId2"/>
              </a:rPr>
              <a:t>https://www.i2b2.org/</a:t>
            </a:r>
            <a:endParaRPr lang="en-US" sz="1400" dirty="0"/>
          </a:p>
          <a:p>
            <a:r>
              <a:rPr lang="en-US" sz="1400" dirty="0"/>
              <a:t>Benton A., </a:t>
            </a:r>
            <a:r>
              <a:rPr lang="en-US" sz="1400" dirty="0" err="1"/>
              <a:t>Ungar</a:t>
            </a:r>
            <a:r>
              <a:rPr lang="en-US" sz="1400" dirty="0"/>
              <a:t> L., Hill S., Hennessy S., Mao J., Chung A., &amp; Holmes J. H. (2011). Identifying potential adverse effects using the web: A new approach to medical hypothesis generation. Journal of biomedical informatics, 44(6), pp. 989-996.</a:t>
            </a:r>
          </a:p>
          <a:p>
            <a:r>
              <a:rPr lang="en-US" sz="1400" dirty="0" err="1"/>
              <a:t>Bian</a:t>
            </a:r>
            <a:r>
              <a:rPr lang="en-US" sz="1400" dirty="0"/>
              <a:t>, J., </a:t>
            </a:r>
            <a:r>
              <a:rPr lang="en-US" sz="1400" dirty="0" err="1"/>
              <a:t>Topaloglu</a:t>
            </a:r>
            <a:r>
              <a:rPr lang="en-US" sz="1400" dirty="0"/>
              <a:t>, U., &amp; Yu, F. (2012). Towards large-scale twitter mining for drug-related adverse events. In Proceedings of the 2012 ACM International Workshop on Smart health and wellbeing, pp. 25-32.</a:t>
            </a:r>
          </a:p>
          <a:p>
            <a:r>
              <a:rPr lang="en-US" sz="1400" dirty="0" err="1"/>
              <a:t>Bunescu</a:t>
            </a:r>
            <a:r>
              <a:rPr lang="en-US" sz="1400" dirty="0"/>
              <a:t> R.C., Mooney R.J. (2005). A Shortest Path Dependency Kernel for Relation Extraction. In: Proceedings of the conference on Human Language Technology and Empirical Methods in Natural Language Processing, pp. 724-731.</a:t>
            </a:r>
          </a:p>
          <a:p>
            <a:r>
              <a:rPr lang="en-US" sz="1400" dirty="0" err="1"/>
              <a:t>Chee</a:t>
            </a:r>
            <a:r>
              <a:rPr lang="en-US" sz="1400" dirty="0"/>
              <a:t> B. W., Berlin R., &amp; Schatz B. (2011). Predicting adverse drug events from personal health messages. In: AMIA Annual Symposium Proceedings Vol. 2011, pp. 217-226 </a:t>
            </a:r>
          </a:p>
          <a:p>
            <a:r>
              <a:rPr lang="en-US" sz="1400" dirty="0" err="1"/>
              <a:t>Culotta</a:t>
            </a:r>
            <a:r>
              <a:rPr lang="en-US" sz="1400" dirty="0"/>
              <a:t>, A., &amp; Sorensen, J. (2004, July). Dependency tree kernels for relation extraction. In Proceedings of the 42nd Annual Meeting on Association for Computational Linguistics Association for Computational Linguistics, pp. 423-429.</a:t>
            </a:r>
          </a:p>
          <a:p>
            <a:r>
              <a:rPr lang="en-US" sz="1400" dirty="0" err="1"/>
              <a:t>Leaman</a:t>
            </a:r>
            <a:r>
              <a:rPr lang="en-US" sz="1400" dirty="0"/>
              <a:t> R., </a:t>
            </a:r>
            <a:r>
              <a:rPr lang="en-US" sz="1400" dirty="0" err="1"/>
              <a:t>Wojtulewicz</a:t>
            </a:r>
            <a:r>
              <a:rPr lang="en-US" sz="1400" dirty="0"/>
              <a:t> L, Sullivan R, </a:t>
            </a:r>
            <a:r>
              <a:rPr lang="en-US" sz="1400" dirty="0" err="1"/>
              <a:t>Skariah</a:t>
            </a:r>
            <a:r>
              <a:rPr lang="en-US" sz="1400" dirty="0"/>
              <a:t> A., Yang J, Gonzalez G. (2010) Towards Internet- Age </a:t>
            </a:r>
            <a:r>
              <a:rPr lang="en-US" sz="1400" dirty="0" err="1"/>
              <a:t>Pharmacovigilance</a:t>
            </a:r>
            <a:r>
              <a:rPr lang="en-US" sz="1400" dirty="0"/>
              <a:t>: Extracting Adverse Drug Reactions from User Posts to Health-Related Social Networks, In: Proceedings of the 2010 Workshop on Biomedical Natural Language Processing, ACL, pp.117-125. </a:t>
            </a:r>
          </a:p>
          <a:p>
            <a:r>
              <a:rPr lang="en-US" sz="1400" dirty="0"/>
              <a:t>Liu, X., &amp; Chen, H. (2013). </a:t>
            </a:r>
            <a:r>
              <a:rPr lang="en-US" sz="1400" dirty="0" err="1"/>
              <a:t>AZDrugMiner</a:t>
            </a:r>
            <a:r>
              <a:rPr lang="en-US" sz="1400" dirty="0"/>
              <a:t>: an information extraction system for mining patient-reported adverse drug events in online patient forums. In Smart Health. Springer Berlin Heidelberg, pp. 134-150. </a:t>
            </a:r>
          </a:p>
          <a:p>
            <a:r>
              <a:rPr lang="en-US" sz="1400" dirty="0"/>
              <a:t>Yang C. C., Yang H., Jiang L., &amp; Zhang M. (2012). Social media mining for drug safety signal detection. In: Proceedings of the 2012 international workshop on Smart health and wellbeing ACM, pp. 33-40.</a:t>
            </a:r>
          </a:p>
          <a:p>
            <a:r>
              <a:rPr lang="en-US" sz="1400" dirty="0" err="1"/>
              <a:t>Zelenko</a:t>
            </a:r>
            <a:r>
              <a:rPr lang="en-US" sz="1400" dirty="0"/>
              <a:t> D., </a:t>
            </a:r>
            <a:r>
              <a:rPr lang="en-US" sz="1400" dirty="0" err="1"/>
              <a:t>Aone</a:t>
            </a:r>
            <a:r>
              <a:rPr lang="en-US" sz="1400" dirty="0"/>
              <a:t> C. and </a:t>
            </a:r>
            <a:r>
              <a:rPr lang="en-US" sz="1400" dirty="0" err="1"/>
              <a:t>Richardella</a:t>
            </a:r>
            <a:r>
              <a:rPr lang="en-US" sz="1400" dirty="0"/>
              <a:t> A(2003): Kernel methods for relation extraction. Journal of Machine Learning Research, 3, pp.1083-1106.</a:t>
            </a:r>
          </a:p>
        </p:txBody>
      </p:sp>
      <p:sp>
        <p:nvSpPr>
          <p:cNvPr id="4" name="Slide Number Placeholder 3"/>
          <p:cNvSpPr>
            <a:spLocks noGrp="1"/>
          </p:cNvSpPr>
          <p:nvPr>
            <p:ph type="sldNum" sz="quarter" idx="12"/>
          </p:nvPr>
        </p:nvSpPr>
        <p:spPr/>
        <p:txBody>
          <a:bodyPr/>
          <a:lstStyle/>
          <a:p>
            <a:fld id="{6FF13B1A-A1C9-435C-BDB7-2D9126F32CFE}" type="slidenum">
              <a:rPr lang="en-US" smtClean="0"/>
              <a:pPr/>
              <a:t>68</a:t>
            </a:fld>
            <a:endParaRPr 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sz="3600" dirty="0"/>
              <a:t>References</a:t>
            </a:r>
            <a:endParaRPr lang="zh-CN" altLang="en-US" sz="3600" dirty="0"/>
          </a:p>
        </p:txBody>
      </p:sp>
      <p:sp>
        <p:nvSpPr>
          <p:cNvPr id="3" name="Content Placeholder 2"/>
          <p:cNvSpPr>
            <a:spLocks noGrp="1"/>
          </p:cNvSpPr>
          <p:nvPr>
            <p:ph idx="1"/>
          </p:nvPr>
        </p:nvSpPr>
        <p:spPr>
          <a:xfrm>
            <a:off x="533400" y="1295400"/>
            <a:ext cx="8229600" cy="4525963"/>
          </a:xfrm>
        </p:spPr>
        <p:txBody>
          <a:bodyPr>
            <a:normAutofit/>
          </a:bodyPr>
          <a:lstStyle/>
          <a:p>
            <a:r>
              <a:rPr lang="en-US" altLang="zh-CN" sz="1600" dirty="0" err="1"/>
              <a:t>Mikolov</a:t>
            </a:r>
            <a:r>
              <a:rPr lang="en-US" altLang="zh-CN" sz="1600" dirty="0"/>
              <a:t>, T., Chen, K., </a:t>
            </a:r>
            <a:r>
              <a:rPr lang="en-US" altLang="zh-CN" sz="1600" dirty="0" err="1"/>
              <a:t>Corrado</a:t>
            </a:r>
            <a:r>
              <a:rPr lang="en-US" altLang="zh-CN" sz="1600" dirty="0"/>
              <a:t>, G., &amp; Dean, J. (2013). Efficient estimation of word representations in vector space. </a:t>
            </a:r>
            <a:r>
              <a:rPr lang="en-US" altLang="zh-CN" sz="1600" i="1" dirty="0" err="1"/>
              <a:t>arXiv</a:t>
            </a:r>
            <a:r>
              <a:rPr lang="en-US" altLang="zh-CN" sz="1600" i="1" dirty="0"/>
              <a:t> preprint arXiv:1301.3781</a:t>
            </a:r>
            <a:r>
              <a:rPr lang="en-US" altLang="zh-CN" sz="1600" dirty="0"/>
              <a:t>; ICLR Workshop.</a:t>
            </a:r>
            <a:endParaRPr lang="zh-CN" altLang="en-US" sz="1600" dirty="0"/>
          </a:p>
          <a:p>
            <a:r>
              <a:rPr lang="en-US" altLang="zh-CN" sz="1600" dirty="0" err="1"/>
              <a:t>Mikolov</a:t>
            </a:r>
            <a:r>
              <a:rPr lang="en-US" altLang="zh-CN" sz="1600" dirty="0"/>
              <a:t>, T., </a:t>
            </a:r>
            <a:r>
              <a:rPr lang="en-US" altLang="zh-CN" sz="1600" dirty="0" err="1"/>
              <a:t>Sutskever</a:t>
            </a:r>
            <a:r>
              <a:rPr lang="en-US" altLang="zh-CN" sz="1600" dirty="0"/>
              <a:t>, I., Chen, K., </a:t>
            </a:r>
            <a:r>
              <a:rPr lang="en-US" altLang="zh-CN" sz="1600" dirty="0" err="1"/>
              <a:t>Corrado</a:t>
            </a:r>
            <a:r>
              <a:rPr lang="en-US" altLang="zh-CN" sz="1600" dirty="0"/>
              <a:t>, G. S., &amp; Dean, J. (2013). Distributed representations of words and phrases and their compositionality. In </a:t>
            </a:r>
            <a:r>
              <a:rPr lang="en-US" altLang="zh-CN" sz="1600" i="1" dirty="0"/>
              <a:t>Advances in Neural Information Processing Systems</a:t>
            </a:r>
            <a:r>
              <a:rPr lang="en-US" altLang="zh-CN" sz="1600" dirty="0"/>
              <a:t> (pp. 3111-3119).</a:t>
            </a:r>
          </a:p>
        </p:txBody>
      </p:sp>
      <p:sp>
        <p:nvSpPr>
          <p:cNvPr id="4" name="Slide Number Placeholder 3"/>
          <p:cNvSpPr>
            <a:spLocks noGrp="1"/>
          </p:cNvSpPr>
          <p:nvPr>
            <p:ph type="sldNum" sz="quarter" idx="12"/>
          </p:nvPr>
        </p:nvSpPr>
        <p:spPr/>
        <p:txBody>
          <a:bodyPr/>
          <a:lstStyle/>
          <a:p>
            <a:fld id="{8B8A6D28-8101-4277-BD3B-09002AC06C4B}" type="slidenum">
              <a:rPr lang="en-US" smtClean="0"/>
              <a:pPr/>
              <a:t>69</a:t>
            </a:fld>
            <a:endParaRPr lang="en-US"/>
          </a:p>
        </p:txBody>
      </p:sp>
    </p:spTree>
    <p:extLst>
      <p:ext uri="{BB962C8B-B14F-4D97-AF65-F5344CB8AC3E}">
        <p14:creationId xmlns:p14="http://schemas.microsoft.com/office/powerpoint/2010/main" val="3033024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normAutofit fontScale="90000"/>
          </a:bodyPr>
          <a:lstStyle/>
          <a:p>
            <a:r>
              <a:rPr lang="en-US" altLang="en-US"/>
              <a:t>Support Vector Machine: Classification</a:t>
            </a:r>
          </a:p>
        </p:txBody>
      </p:sp>
      <p:sp>
        <p:nvSpPr>
          <p:cNvPr id="19459" name="Rectangle 3"/>
          <p:cNvSpPr>
            <a:spLocks noGrp="1" noChangeArrowheads="1"/>
          </p:cNvSpPr>
          <p:nvPr>
            <p:ph type="body" sz="half" idx="1"/>
          </p:nvPr>
        </p:nvSpPr>
        <p:spPr>
          <a:xfrm>
            <a:off x="466725" y="857250"/>
            <a:ext cx="8229600" cy="1981200"/>
          </a:xfrm>
        </p:spPr>
        <p:txBody>
          <a:bodyPr/>
          <a:lstStyle/>
          <a:p>
            <a:pPr>
              <a:lnSpc>
                <a:spcPct val="80000"/>
              </a:lnSpc>
            </a:pPr>
            <a:r>
              <a:rPr lang="en-US" altLang="en-US" sz="2000" dirty="0"/>
              <a:t>Topic Categorization</a:t>
            </a:r>
          </a:p>
          <a:p>
            <a:pPr lvl="1">
              <a:lnSpc>
                <a:spcPct val="80000"/>
              </a:lnSpc>
            </a:pPr>
            <a:r>
              <a:rPr lang="en-US" altLang="en-US" sz="1800" dirty="0"/>
              <a:t>Motivation: Digital Libraries!!!</a:t>
            </a:r>
          </a:p>
          <a:p>
            <a:pPr lvl="2">
              <a:lnSpc>
                <a:spcPct val="80000"/>
              </a:lnSpc>
            </a:pPr>
            <a:r>
              <a:rPr lang="en-US" altLang="en-US" sz="1600" dirty="0" err="1"/>
              <a:t>Dumais</a:t>
            </a:r>
            <a:r>
              <a:rPr lang="en-US" altLang="en-US" sz="1600" dirty="0"/>
              <a:t> et al. (1998) at Microsoft Research conducted an in depth topic categorization study comparing linear SVM with other techniques on the Reuters corpus: best among most DM techniques.</a:t>
            </a:r>
          </a:p>
        </p:txBody>
      </p:sp>
      <p:graphicFrame>
        <p:nvGraphicFramePr>
          <p:cNvPr id="19583" name="Group 127"/>
          <p:cNvGraphicFramePr>
            <a:graphicFrameLocks noGrp="1"/>
          </p:cNvGraphicFramePr>
          <p:nvPr>
            <p:ph sz="half" idx="2"/>
            <p:extLst>
              <p:ext uri="{D42A27DB-BD31-4B8C-83A1-F6EECF244321}">
                <p14:modId xmlns:p14="http://schemas.microsoft.com/office/powerpoint/2010/main" val="2104485186"/>
              </p:ext>
            </p:extLst>
          </p:nvPr>
        </p:nvGraphicFramePr>
        <p:xfrm>
          <a:off x="647700" y="2438400"/>
          <a:ext cx="8077200" cy="3779520"/>
        </p:xfrm>
        <a:graphic>
          <a:graphicData uri="http://schemas.openxmlformats.org/drawingml/2006/table">
            <a:tbl>
              <a:tblPr/>
              <a:tblGrid>
                <a:gridCol w="1219200">
                  <a:extLst>
                    <a:ext uri="{9D8B030D-6E8A-4147-A177-3AD203B41FA5}">
                      <a16:colId xmlns:a16="http://schemas.microsoft.com/office/drawing/2014/main" val="276454445"/>
                    </a:ext>
                  </a:extLst>
                </a:gridCol>
                <a:gridCol w="1371600">
                  <a:extLst>
                    <a:ext uri="{9D8B030D-6E8A-4147-A177-3AD203B41FA5}">
                      <a16:colId xmlns:a16="http://schemas.microsoft.com/office/drawing/2014/main" val="3522506573"/>
                    </a:ext>
                  </a:extLst>
                </a:gridCol>
                <a:gridCol w="1371600">
                  <a:extLst>
                    <a:ext uri="{9D8B030D-6E8A-4147-A177-3AD203B41FA5}">
                      <a16:colId xmlns:a16="http://schemas.microsoft.com/office/drawing/2014/main" val="1863580546"/>
                    </a:ext>
                  </a:extLst>
                </a:gridCol>
                <a:gridCol w="1371600">
                  <a:extLst>
                    <a:ext uri="{9D8B030D-6E8A-4147-A177-3AD203B41FA5}">
                      <a16:colId xmlns:a16="http://schemas.microsoft.com/office/drawing/2014/main" val="1612305339"/>
                    </a:ext>
                  </a:extLst>
                </a:gridCol>
                <a:gridCol w="1371600">
                  <a:extLst>
                    <a:ext uri="{9D8B030D-6E8A-4147-A177-3AD203B41FA5}">
                      <a16:colId xmlns:a16="http://schemas.microsoft.com/office/drawing/2014/main" val="941351721"/>
                    </a:ext>
                  </a:extLst>
                </a:gridCol>
                <a:gridCol w="1371600">
                  <a:extLst>
                    <a:ext uri="{9D8B030D-6E8A-4147-A177-3AD203B41FA5}">
                      <a16:colId xmlns:a16="http://schemas.microsoft.com/office/drawing/2014/main" val="2979734199"/>
                    </a:ext>
                  </a:extLst>
                </a:gridCol>
              </a:tblGrid>
              <a:tr h="155575">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altLang="en-US" sz="1200" b="1" i="0" u="none" strike="noStrike" cap="none" normalizeH="0" baseline="0" dirty="0">
                        <a:ln>
                          <a:noFill/>
                        </a:ln>
                        <a:solidFill>
                          <a:schemeClr val="tx1"/>
                        </a:solidFill>
                        <a:effectLst/>
                        <a:latin typeface="Arial" panose="020B0604020202020204" pitchFamily="34" charset="0"/>
                        <a:ea typeface="宋体" panose="02010600030101010101" pitchFamily="2" charset="-122"/>
                        <a:cs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Findsim</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NBayes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BayesNets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Trees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LinearSVM</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23381886"/>
                  </a:ext>
                </a:extLst>
              </a:tr>
              <a:tr h="157163">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Earn</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92.9%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95.9%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95.8%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97.8%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98.0%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75204461"/>
                  </a:ext>
                </a:extLst>
              </a:tr>
              <a:tr h="155575">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Acq</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64.7%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87.8%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dirty="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88.3%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89.7%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93.6%</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14098176"/>
                  </a:ext>
                </a:extLst>
              </a:tr>
              <a:tr h="157163">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Money-fx</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46.7%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56.6%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58.8%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66.2%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74.5%</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10806916"/>
                  </a:ext>
                </a:extLst>
              </a:tr>
              <a:tr h="155575">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dirty="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Grain</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67.5%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78.8%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81.4%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85.0%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94.6%</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13693213"/>
                  </a:ext>
                </a:extLst>
              </a:tr>
              <a:tr h="157163">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Crude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70.1%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79.5%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79.6%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85.0%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88.9%</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15945837"/>
                  </a:ext>
                </a:extLst>
              </a:tr>
              <a:tr h="155575">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Trade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65.1%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63.9%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dirty="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69.0%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75.9%</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54294540"/>
                  </a:ext>
                </a:extLst>
              </a:tr>
              <a:tr h="155575">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Interest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63.4%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64.9%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71.3%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67.1%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77.7%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60339993"/>
                  </a:ext>
                </a:extLst>
              </a:tr>
              <a:tr h="157163">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Ship</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49.2%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85.4%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84.4%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74.2%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85.6%</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82483134"/>
                  </a:ext>
                </a:extLst>
              </a:tr>
              <a:tr h="155575">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Wheat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68.9%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69.7%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82.7%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dirty="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91.8%</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44650944"/>
                  </a:ext>
                </a:extLst>
              </a:tr>
              <a:tr h="157163">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Corn</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48.2%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65.3%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76.4%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91.8%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90.3%</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48124979"/>
                  </a:ext>
                </a:extLst>
              </a:tr>
              <a:tr h="155575">
                <a:tc gridSpan="6">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altLang="en-US" sz="8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69230722"/>
                  </a:ext>
                </a:extLst>
              </a:tr>
              <a:tr h="157163">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Avg. Top 10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64.4%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81.5%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85.0%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88.4%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dirty="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92.0%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67112823"/>
                  </a:ext>
                </a:extLst>
              </a:tr>
              <a:tr h="155575">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Avg. All Cat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61.7%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75.2%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N/A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a:spcBef>
                          <a:spcPct val="20000"/>
                        </a:spcBef>
                        <a:defRPr sz="2400">
                          <a:solidFill>
                            <a:schemeClr val="tx1"/>
                          </a:solidFill>
                          <a:latin typeface="Arial" panose="020B0604020202020204" pitchFamily="34" charset="0"/>
                          <a:ea typeface="宋体" panose="02010600030101010101" pitchFamily="2" charset="-122"/>
                        </a:defRPr>
                      </a:lvl2pPr>
                      <a:lvl3pPr>
                        <a:spcBef>
                          <a:spcPct val="20000"/>
                        </a:spcBef>
                        <a:defRPr sz="2000">
                          <a:solidFill>
                            <a:schemeClr val="tx1"/>
                          </a:solidFill>
                          <a:latin typeface="Arial" panose="020B0604020202020204" pitchFamily="34" charset="0"/>
                          <a:ea typeface="宋体" panose="02010600030101010101" pitchFamily="2" charset="-122"/>
                        </a:defRPr>
                      </a:lvl3pPr>
                      <a:lvl4pPr>
                        <a:spcBef>
                          <a:spcPct val="20000"/>
                        </a:spcBef>
                        <a:defRPr>
                          <a:solidFill>
                            <a:schemeClr val="tx1"/>
                          </a:solidFill>
                          <a:latin typeface="Arial" panose="020B0604020202020204" pitchFamily="34" charset="0"/>
                          <a:ea typeface="宋体" panose="02010600030101010101" pitchFamily="2" charset="-122"/>
                        </a:defRPr>
                      </a:lvl4pPr>
                      <a:lvl5pPr>
                        <a:spcBef>
                          <a:spcPct val="20000"/>
                        </a:spcBef>
                        <a:defRPr>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0" u="none" strike="noStrike" cap="none" normalizeH="0" baseline="0" dirty="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87.0%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13059216"/>
                  </a:ext>
                </a:extLst>
              </a:tr>
            </a:tbl>
          </a:graphicData>
        </a:graphic>
      </p:graphicFrame>
    </p:spTree>
    <p:extLst>
      <p:ext uri="{BB962C8B-B14F-4D97-AF65-F5344CB8AC3E}">
        <p14:creationId xmlns:p14="http://schemas.microsoft.com/office/powerpoint/2010/main" val="988221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Classification</a:t>
            </a:r>
          </a:p>
        </p:txBody>
      </p:sp>
      <p:sp>
        <p:nvSpPr>
          <p:cNvPr id="3" name="Content Placeholder 2"/>
          <p:cNvSpPr>
            <a:spLocks noGrp="1"/>
          </p:cNvSpPr>
          <p:nvPr>
            <p:ph idx="1"/>
          </p:nvPr>
        </p:nvSpPr>
        <p:spPr>
          <a:xfrm>
            <a:off x="304800" y="1524000"/>
            <a:ext cx="8534400" cy="4953000"/>
          </a:xfrm>
        </p:spPr>
        <p:txBody>
          <a:bodyPr>
            <a:normAutofit/>
          </a:bodyPr>
          <a:lstStyle/>
          <a:p>
            <a:r>
              <a:rPr lang="en-US" sz="2400" dirty="0"/>
              <a:t>Common features for text classification include: bag-of words (BOW), bigrams, tri-grams and part-of-speech (POS) tags for each word in the document.</a:t>
            </a:r>
          </a:p>
          <a:p>
            <a:r>
              <a:rPr lang="en-US" sz="2400" dirty="0"/>
              <a:t>The most commonly adopted machine learning algorithms for text classifications are </a:t>
            </a:r>
            <a:r>
              <a:rPr lang="en-US" sz="2400" b="1" dirty="0"/>
              <a:t>naïve Bayes</a:t>
            </a:r>
            <a:r>
              <a:rPr lang="en-US" sz="2400" dirty="0"/>
              <a:t>, </a:t>
            </a:r>
            <a:r>
              <a:rPr lang="en-US" sz="2400" b="1" dirty="0"/>
              <a:t>support vector machines</a:t>
            </a:r>
            <a:r>
              <a:rPr lang="en-US" sz="2400" dirty="0"/>
              <a:t>, and </a:t>
            </a:r>
            <a:r>
              <a:rPr lang="en-US" sz="2400" b="1" dirty="0"/>
              <a:t>maximum entropy </a:t>
            </a:r>
            <a:r>
              <a:rPr lang="en-US" sz="2400" dirty="0"/>
              <a:t>classifications.</a:t>
            </a:r>
          </a:p>
          <a:p>
            <a:endParaRPr lang="en-US" sz="2400" dirty="0"/>
          </a:p>
          <a:p>
            <a:endParaRPr lang="en-US" sz="2400" dirty="0"/>
          </a:p>
          <a:p>
            <a:endParaRPr lang="en-US" sz="2400" dirty="0"/>
          </a:p>
          <a:p>
            <a:endParaRPr lang="en-US" sz="2400" dirty="0"/>
          </a:p>
          <a:p>
            <a:endParaRPr lang="en-US" sz="24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8</a:t>
            </a:fld>
            <a:endParaRPr lang="en-US"/>
          </a:p>
        </p:txBody>
      </p:sp>
      <p:graphicFrame>
        <p:nvGraphicFramePr>
          <p:cNvPr id="5" name="Table 4"/>
          <p:cNvGraphicFramePr>
            <a:graphicFrameLocks noGrp="1"/>
          </p:cNvGraphicFramePr>
          <p:nvPr/>
        </p:nvGraphicFramePr>
        <p:xfrm>
          <a:off x="838200" y="4038600"/>
          <a:ext cx="7467599" cy="2133600"/>
        </p:xfrm>
        <a:graphic>
          <a:graphicData uri="http://schemas.openxmlformats.org/drawingml/2006/table">
            <a:tbl>
              <a:tblPr/>
              <a:tblGrid>
                <a:gridCol w="1958715">
                  <a:extLst>
                    <a:ext uri="{9D8B030D-6E8A-4147-A177-3AD203B41FA5}">
                      <a16:colId xmlns:a16="http://schemas.microsoft.com/office/drawing/2014/main" val="20000"/>
                    </a:ext>
                  </a:extLst>
                </a:gridCol>
                <a:gridCol w="2156085">
                  <a:extLst>
                    <a:ext uri="{9D8B030D-6E8A-4147-A177-3AD203B41FA5}">
                      <a16:colId xmlns:a16="http://schemas.microsoft.com/office/drawing/2014/main" val="20001"/>
                    </a:ext>
                  </a:extLst>
                </a:gridCol>
                <a:gridCol w="3352799">
                  <a:extLst>
                    <a:ext uri="{9D8B030D-6E8A-4147-A177-3AD203B41FA5}">
                      <a16:colId xmlns:a16="http://schemas.microsoft.com/office/drawing/2014/main" val="20002"/>
                    </a:ext>
                  </a:extLst>
                </a:gridCol>
              </a:tblGrid>
              <a:tr h="266700">
                <a:tc>
                  <a:txBody>
                    <a:bodyPr/>
                    <a:lstStyle/>
                    <a:p>
                      <a:pPr algn="ctr" fontAlgn="b"/>
                      <a:r>
                        <a:rPr lang="en-US" sz="1600" b="1" i="0" u="none" strike="noStrike" dirty="0">
                          <a:solidFill>
                            <a:srgbClr val="000000"/>
                          </a:solidFill>
                          <a:latin typeface="Calibri"/>
                        </a:rPr>
                        <a:t>Algorithm</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1" i="0" u="none" strike="noStrike">
                          <a:solidFill>
                            <a:srgbClr val="000000"/>
                          </a:solidFill>
                          <a:latin typeface="Calibri"/>
                        </a:rPr>
                        <a:t>Language</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600" b="1" i="0" u="none" strike="noStrike" dirty="0">
                          <a:solidFill>
                            <a:srgbClr val="000000"/>
                          </a:solidFill>
                          <a:latin typeface="Calibri"/>
                        </a:rPr>
                        <a:t>Tools</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66700">
                <a:tc rowSpan="2">
                  <a:txBody>
                    <a:bodyPr/>
                    <a:lstStyle/>
                    <a:p>
                      <a:pPr algn="l" fontAlgn="ctr"/>
                      <a:r>
                        <a:rPr lang="en-US" sz="1600" b="0" i="0" u="none" strike="noStrike" dirty="0">
                          <a:solidFill>
                            <a:srgbClr val="000000"/>
                          </a:solidFill>
                          <a:latin typeface="Calibri"/>
                        </a:rPr>
                        <a:t>Naïve Bayes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Java</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hlinkClick r:id="rId2"/>
                        </a:rPr>
                        <a:t>Weka</a:t>
                      </a:r>
                      <a:r>
                        <a:rPr lang="en-US" sz="1600" b="0" i="0" u="none" strike="noStrike" dirty="0">
                          <a:solidFill>
                            <a:srgbClr val="000000"/>
                          </a:solidFill>
                          <a:latin typeface="Calibri"/>
                        </a:rPr>
                        <a:t>, </a:t>
                      </a:r>
                      <a:r>
                        <a:rPr lang="en-US" sz="1600" b="0" i="0" u="none" strike="noStrike" dirty="0">
                          <a:solidFill>
                            <a:srgbClr val="000000"/>
                          </a:solidFill>
                          <a:latin typeface="Calibri"/>
                          <a:hlinkClick r:id="rId3"/>
                        </a:rPr>
                        <a:t>Mahout</a:t>
                      </a:r>
                      <a:r>
                        <a:rPr lang="en-US" sz="1600" b="0" i="0" u="none" strike="noStrike" dirty="0">
                          <a:solidFill>
                            <a:srgbClr val="000000"/>
                          </a:solidFill>
                          <a:latin typeface="Calibri"/>
                        </a:rPr>
                        <a:t>, </a:t>
                      </a:r>
                      <a:r>
                        <a:rPr lang="en-US" sz="1600" b="0" i="0" u="none" strike="noStrike" dirty="0">
                          <a:solidFill>
                            <a:srgbClr val="000000"/>
                          </a:solidFill>
                          <a:latin typeface="Calibri"/>
                          <a:hlinkClick r:id="rId4"/>
                        </a:rPr>
                        <a:t>Mallet</a:t>
                      </a:r>
                      <a:endParaRPr lang="en-US" sz="1600" b="0" i="0" u="none" strike="noStrike" dirty="0">
                        <a:solidFill>
                          <a:srgbClr val="000000"/>
                        </a:solidFill>
                        <a:latin typeface="Calibri"/>
                      </a:endParaRP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66700">
                <a:tc vMerge="1">
                  <a:txBody>
                    <a:bodyPr/>
                    <a:lstStyle/>
                    <a:p>
                      <a:endParaRPr lang="en-US"/>
                    </a:p>
                  </a:txBody>
                  <a:tcPr/>
                </a:tc>
                <a:tc>
                  <a:txBody>
                    <a:bodyPr/>
                    <a:lstStyle/>
                    <a:p>
                      <a:pPr algn="l" fontAlgn="b"/>
                      <a:r>
                        <a:rPr lang="en-US" sz="1600" b="0" i="0" u="none" strike="noStrike">
                          <a:solidFill>
                            <a:srgbClr val="000000"/>
                          </a:solidFill>
                          <a:latin typeface="Calibri"/>
                        </a:rPr>
                        <a:t>Python</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hlinkClick r:id="rId5"/>
                        </a:rPr>
                        <a:t>NLTK</a:t>
                      </a:r>
                      <a:endParaRPr lang="en-US" sz="1600" b="0" i="0" u="none" strike="noStrike" dirty="0">
                        <a:solidFill>
                          <a:srgbClr val="000000"/>
                        </a:solidFill>
                        <a:latin typeface="Calibri"/>
                      </a:endParaRP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66700">
                <a:tc rowSpan="3">
                  <a:txBody>
                    <a:bodyPr/>
                    <a:lstStyle/>
                    <a:p>
                      <a:pPr algn="l" fontAlgn="ctr"/>
                      <a:r>
                        <a:rPr lang="en-US" sz="1600" b="0" i="0" u="none" strike="noStrike">
                          <a:solidFill>
                            <a:srgbClr val="000000"/>
                          </a:solidFill>
                          <a:latin typeface="Calibri"/>
                        </a:rPr>
                        <a:t>Support Vector Machines</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C++</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hlinkClick r:id="rId6"/>
                        </a:rPr>
                        <a:t>SVM-light</a:t>
                      </a:r>
                      <a:r>
                        <a:rPr lang="en-US" sz="1600" b="0" i="0" u="none" strike="noStrike" dirty="0">
                          <a:solidFill>
                            <a:srgbClr val="000000"/>
                          </a:solidFill>
                          <a:latin typeface="Calibri"/>
                        </a:rPr>
                        <a:t>, </a:t>
                      </a:r>
                      <a:r>
                        <a:rPr lang="en-US" sz="1600" b="0" i="0" u="none" strike="noStrike" dirty="0">
                          <a:solidFill>
                            <a:srgbClr val="000000"/>
                          </a:solidFill>
                          <a:latin typeface="Calibri"/>
                          <a:hlinkClick r:id="rId7"/>
                        </a:rPr>
                        <a:t>mySVM</a:t>
                      </a:r>
                      <a:r>
                        <a:rPr lang="en-US" sz="1600" b="0" i="0" u="none" strike="noStrike" dirty="0">
                          <a:solidFill>
                            <a:srgbClr val="000000"/>
                          </a:solidFill>
                          <a:latin typeface="Calibri"/>
                        </a:rPr>
                        <a:t>, </a:t>
                      </a:r>
                      <a:r>
                        <a:rPr lang="en-US" sz="1600" b="0" i="0" u="none" strike="noStrike" dirty="0">
                          <a:solidFill>
                            <a:srgbClr val="000000"/>
                          </a:solidFill>
                          <a:latin typeface="Calibri"/>
                          <a:hlinkClick r:id="rId8"/>
                        </a:rPr>
                        <a:t>LibSVM</a:t>
                      </a:r>
                      <a:endParaRPr lang="en-US" sz="1600" b="0" i="0" u="none" strike="noStrike" dirty="0">
                        <a:solidFill>
                          <a:srgbClr val="000000"/>
                        </a:solidFill>
                        <a:latin typeface="Calibri"/>
                      </a:endParaRP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66700">
                <a:tc vMerge="1">
                  <a:txBody>
                    <a:bodyPr/>
                    <a:lstStyle/>
                    <a:p>
                      <a:endParaRPr lang="en-US"/>
                    </a:p>
                  </a:txBody>
                  <a:tcPr/>
                </a:tc>
                <a:tc>
                  <a:txBody>
                    <a:bodyPr/>
                    <a:lstStyle/>
                    <a:p>
                      <a:pPr algn="l" fontAlgn="b"/>
                      <a:r>
                        <a:rPr lang="en-US" sz="1600" b="0" i="0" u="none" strike="noStrike">
                          <a:solidFill>
                            <a:srgbClr val="000000"/>
                          </a:solidFill>
                          <a:latin typeface="Calibri"/>
                        </a:rPr>
                        <a:t>MatLab</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hlinkClick r:id="rId9"/>
                        </a:rPr>
                        <a:t>SVM Toolbox</a:t>
                      </a:r>
                      <a:endParaRPr lang="en-US" sz="1600" b="0" i="0" u="none" strike="noStrike" dirty="0">
                        <a:solidFill>
                          <a:srgbClr val="000000"/>
                        </a:solidFill>
                        <a:latin typeface="Calibri"/>
                      </a:endParaRP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66700">
                <a:tc vMerge="1">
                  <a:txBody>
                    <a:bodyPr/>
                    <a:lstStyle/>
                    <a:p>
                      <a:endParaRPr lang="en-US"/>
                    </a:p>
                  </a:txBody>
                  <a:tcPr/>
                </a:tc>
                <a:tc>
                  <a:txBody>
                    <a:bodyPr/>
                    <a:lstStyle/>
                    <a:p>
                      <a:pPr algn="l" fontAlgn="b"/>
                      <a:r>
                        <a:rPr lang="en-US" sz="1600" b="0" i="0" u="none" strike="noStrike">
                          <a:solidFill>
                            <a:srgbClr val="000000"/>
                          </a:solidFill>
                          <a:latin typeface="Calibri"/>
                        </a:rPr>
                        <a:t>Java</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hlinkClick r:id="rId2"/>
                        </a:rPr>
                        <a:t>Weka</a:t>
                      </a:r>
                      <a:endParaRPr lang="en-US" sz="1600" b="0" i="0" u="none" strike="noStrike" dirty="0">
                        <a:solidFill>
                          <a:srgbClr val="000000"/>
                        </a:solidFill>
                        <a:latin typeface="Calibri"/>
                      </a:endParaRP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66700">
                <a:tc rowSpan="2">
                  <a:txBody>
                    <a:bodyPr/>
                    <a:lstStyle/>
                    <a:p>
                      <a:pPr algn="l" fontAlgn="ctr"/>
                      <a:r>
                        <a:rPr lang="en-US" sz="1600" b="0" i="0" u="none" strike="noStrike">
                          <a:solidFill>
                            <a:srgbClr val="000000"/>
                          </a:solidFill>
                          <a:latin typeface="Calibri"/>
                        </a:rPr>
                        <a:t>Maximum entropy</a:t>
                      </a:r>
                    </a:p>
                  </a:txBody>
                  <a:tcPr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latin typeface="Calibri"/>
                        </a:rPr>
                        <a:t>Java</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hlinkClick r:id="rId4"/>
                        </a:rPr>
                        <a:t>Mallet</a:t>
                      </a:r>
                      <a:endParaRPr lang="en-US" sz="1600" b="0" i="0" u="none" strike="noStrike" dirty="0">
                        <a:solidFill>
                          <a:srgbClr val="000000"/>
                        </a:solidFill>
                        <a:latin typeface="Calibri"/>
                      </a:endParaRP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66700">
                <a:tc vMerge="1">
                  <a:txBody>
                    <a:bodyPr/>
                    <a:lstStyle/>
                    <a:p>
                      <a:endParaRPr lang="en-US"/>
                    </a:p>
                  </a:txBody>
                  <a:tcPr/>
                </a:tc>
                <a:tc>
                  <a:txBody>
                    <a:bodyPr/>
                    <a:lstStyle/>
                    <a:p>
                      <a:pPr algn="l" fontAlgn="b"/>
                      <a:r>
                        <a:rPr lang="en-US" sz="1600" b="0" i="0" u="none" strike="noStrike">
                          <a:solidFill>
                            <a:srgbClr val="000000"/>
                          </a:solidFill>
                          <a:latin typeface="Calibri"/>
                        </a:rPr>
                        <a:t>Python </a:t>
                      </a: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latin typeface="Calibri"/>
                          <a:hlinkClick r:id="rId10"/>
                        </a:rPr>
                        <a:t>NLTK</a:t>
                      </a:r>
                      <a:endParaRPr lang="en-US" sz="1600" b="0" i="0" u="none" strike="noStrike" dirty="0">
                        <a:solidFill>
                          <a:srgbClr val="000000"/>
                        </a:solidFill>
                        <a:latin typeface="Calibri"/>
                      </a:endParaRPr>
                    </a:p>
                  </a:txBody>
                  <a:tcPr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Named Entity Recognition</a:t>
            </a:r>
          </a:p>
        </p:txBody>
      </p:sp>
      <p:sp>
        <p:nvSpPr>
          <p:cNvPr id="3" name="Content Placeholder 2"/>
          <p:cNvSpPr>
            <a:spLocks noGrp="1"/>
          </p:cNvSpPr>
          <p:nvPr>
            <p:ph idx="1"/>
          </p:nvPr>
        </p:nvSpPr>
        <p:spPr>
          <a:xfrm>
            <a:off x="304800" y="1447800"/>
            <a:ext cx="8382000" cy="4495800"/>
          </a:xfrm>
        </p:spPr>
        <p:txBody>
          <a:bodyPr>
            <a:normAutofit/>
          </a:bodyPr>
          <a:lstStyle/>
          <a:p>
            <a:r>
              <a:rPr lang="en-US" sz="2000" dirty="0"/>
              <a:t>Named entity refers to anything that can be referred to with a proper name.</a:t>
            </a:r>
          </a:p>
          <a:p>
            <a:r>
              <a:rPr lang="en-US" sz="2000" dirty="0"/>
              <a:t>Named entity recognition aims to </a:t>
            </a:r>
          </a:p>
          <a:p>
            <a:pPr lvl="1"/>
            <a:r>
              <a:rPr lang="en-US" sz="1800" dirty="0"/>
              <a:t>Find spans of text that constitute proper names </a:t>
            </a:r>
          </a:p>
          <a:p>
            <a:pPr lvl="1"/>
            <a:r>
              <a:rPr lang="en-US" sz="1800" dirty="0"/>
              <a:t>Classify the entities being referred to according to their type</a:t>
            </a:r>
          </a:p>
          <a:p>
            <a:endParaRPr lang="en-US" sz="2400" dirty="0"/>
          </a:p>
        </p:txBody>
      </p:sp>
      <p:sp>
        <p:nvSpPr>
          <p:cNvPr id="4" name="Slide Number Placeholder 3"/>
          <p:cNvSpPr>
            <a:spLocks noGrp="1"/>
          </p:cNvSpPr>
          <p:nvPr>
            <p:ph type="sldNum" sz="quarter" idx="12"/>
          </p:nvPr>
        </p:nvSpPr>
        <p:spPr/>
        <p:txBody>
          <a:bodyPr/>
          <a:lstStyle/>
          <a:p>
            <a:fld id="{8B8A6D28-8101-4277-BD3B-09002AC06C4B}" type="slidenum">
              <a:rPr lang="en-US" smtClean="0"/>
              <a:pPr/>
              <a:t>9</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2878617167"/>
              </p:ext>
            </p:extLst>
          </p:nvPr>
        </p:nvGraphicFramePr>
        <p:xfrm>
          <a:off x="304800" y="2971800"/>
          <a:ext cx="8458201" cy="2845396"/>
        </p:xfrm>
        <a:graphic>
          <a:graphicData uri="http://schemas.openxmlformats.org/drawingml/2006/table">
            <a:tbl>
              <a:tblPr firstRow="1" bandRow="1">
                <a:tableStyleId>{7E9639D4-E3E2-4D34-9284-5A2195B3D0D7}</a:tableStyleId>
              </a:tblPr>
              <a:tblGrid>
                <a:gridCol w="1497806">
                  <a:extLst>
                    <a:ext uri="{9D8B030D-6E8A-4147-A177-3AD203B41FA5}">
                      <a16:colId xmlns:a16="http://schemas.microsoft.com/office/drawing/2014/main" val="20000"/>
                    </a:ext>
                  </a:extLst>
                </a:gridCol>
                <a:gridCol w="2202657">
                  <a:extLst>
                    <a:ext uri="{9D8B030D-6E8A-4147-A177-3AD203B41FA5}">
                      <a16:colId xmlns:a16="http://schemas.microsoft.com/office/drawing/2014/main" val="20001"/>
                    </a:ext>
                  </a:extLst>
                </a:gridCol>
                <a:gridCol w="4757738">
                  <a:extLst>
                    <a:ext uri="{9D8B030D-6E8A-4147-A177-3AD203B41FA5}">
                      <a16:colId xmlns:a16="http://schemas.microsoft.com/office/drawing/2014/main" val="20002"/>
                    </a:ext>
                  </a:extLst>
                </a:gridCol>
              </a:tblGrid>
              <a:tr h="355002">
                <a:tc>
                  <a:txBody>
                    <a:bodyPr/>
                    <a:lstStyle/>
                    <a:p>
                      <a:pPr algn="ctr"/>
                      <a:r>
                        <a:rPr lang="en-US" sz="1600" dirty="0"/>
                        <a:t>Type</a:t>
                      </a:r>
                    </a:p>
                  </a:txBody>
                  <a:tcPr/>
                </a:tc>
                <a:tc>
                  <a:txBody>
                    <a:bodyPr/>
                    <a:lstStyle/>
                    <a:p>
                      <a:pPr algn="ctr"/>
                      <a:r>
                        <a:rPr lang="en-US" sz="1600" dirty="0"/>
                        <a:t>Sample</a:t>
                      </a:r>
                      <a:r>
                        <a:rPr lang="en-US" sz="1600" baseline="0" dirty="0"/>
                        <a:t> </a:t>
                      </a:r>
                      <a:r>
                        <a:rPr lang="en-US" sz="1600" dirty="0"/>
                        <a:t>Categories</a:t>
                      </a:r>
                    </a:p>
                  </a:txBody>
                  <a:tcPr/>
                </a:tc>
                <a:tc>
                  <a:txBody>
                    <a:bodyPr/>
                    <a:lstStyle/>
                    <a:p>
                      <a:pPr algn="ctr"/>
                      <a:r>
                        <a:rPr lang="en-US" sz="1600" dirty="0"/>
                        <a:t>Example</a:t>
                      </a:r>
                    </a:p>
                  </a:txBody>
                  <a:tcPr/>
                </a:tc>
                <a:extLst>
                  <a:ext uri="{0D108BD9-81ED-4DB2-BD59-A6C34878D82A}">
                    <a16:rowId xmlns:a16="http://schemas.microsoft.com/office/drawing/2014/main" val="10000"/>
                  </a:ext>
                </a:extLst>
              </a:tr>
              <a:tr h="355002">
                <a:tc>
                  <a:txBody>
                    <a:bodyPr/>
                    <a:lstStyle/>
                    <a:p>
                      <a:pPr algn="ctr"/>
                      <a:r>
                        <a:rPr lang="en-US" sz="1600" b="1" dirty="0"/>
                        <a:t>People</a:t>
                      </a:r>
                    </a:p>
                  </a:txBody>
                  <a:tcPr/>
                </a:tc>
                <a:tc>
                  <a:txBody>
                    <a:bodyPr/>
                    <a:lstStyle/>
                    <a:p>
                      <a:pPr algn="ctr"/>
                      <a:r>
                        <a:rPr lang="en-US" sz="1200" dirty="0"/>
                        <a:t>Individuals, fictional Characters</a:t>
                      </a:r>
                    </a:p>
                  </a:txBody>
                  <a:tcPr/>
                </a:tc>
                <a:tc>
                  <a:txBody>
                    <a:bodyPr/>
                    <a:lstStyle/>
                    <a:p>
                      <a:pPr algn="l"/>
                      <a:r>
                        <a:rPr lang="en-US" sz="1200" b="1" i="1" dirty="0"/>
                        <a:t>Turing</a:t>
                      </a:r>
                      <a:r>
                        <a:rPr lang="en-US" sz="1200" baseline="0" dirty="0"/>
                        <a:t> is often considered to be the father of modern computer science. </a:t>
                      </a:r>
                      <a:endParaRPr lang="en-US" sz="1200" dirty="0"/>
                    </a:p>
                  </a:txBody>
                  <a:tcPr/>
                </a:tc>
                <a:extLst>
                  <a:ext uri="{0D108BD9-81ED-4DB2-BD59-A6C34878D82A}">
                    <a16:rowId xmlns:a16="http://schemas.microsoft.com/office/drawing/2014/main" val="10001"/>
                  </a:ext>
                </a:extLst>
              </a:tr>
              <a:tr h="355002">
                <a:tc>
                  <a:txBody>
                    <a:bodyPr/>
                    <a:lstStyle/>
                    <a:p>
                      <a:pPr algn="ctr"/>
                      <a:r>
                        <a:rPr lang="en-US" sz="1600" b="1" dirty="0"/>
                        <a:t>Organization</a:t>
                      </a:r>
                    </a:p>
                  </a:txBody>
                  <a:tcPr/>
                </a:tc>
                <a:tc>
                  <a:txBody>
                    <a:bodyPr/>
                    <a:lstStyle/>
                    <a:p>
                      <a:pPr algn="ctr"/>
                      <a:r>
                        <a:rPr lang="en-US" sz="1200" dirty="0"/>
                        <a:t>Companies, parties</a:t>
                      </a:r>
                    </a:p>
                  </a:txBody>
                  <a:tcPr/>
                </a:tc>
                <a:tc>
                  <a:txBody>
                    <a:bodyPr/>
                    <a:lstStyle/>
                    <a:p>
                      <a:pPr algn="l"/>
                      <a:r>
                        <a:rPr lang="en-US" sz="1200" b="1" i="1" dirty="0"/>
                        <a:t>Amazon</a:t>
                      </a:r>
                      <a:r>
                        <a:rPr lang="en-US" sz="1200" dirty="0"/>
                        <a:t> plans</a:t>
                      </a:r>
                      <a:r>
                        <a:rPr lang="en-US" sz="1200" baseline="0" dirty="0"/>
                        <a:t> to use drone copters for deliveries.</a:t>
                      </a:r>
                      <a:endParaRPr lang="en-US" sz="1200" dirty="0"/>
                    </a:p>
                  </a:txBody>
                  <a:tcPr/>
                </a:tc>
                <a:extLst>
                  <a:ext uri="{0D108BD9-81ED-4DB2-BD59-A6C34878D82A}">
                    <a16:rowId xmlns:a16="http://schemas.microsoft.com/office/drawing/2014/main" val="10002"/>
                  </a:ext>
                </a:extLst>
              </a:tr>
              <a:tr h="484094">
                <a:tc>
                  <a:txBody>
                    <a:bodyPr/>
                    <a:lstStyle/>
                    <a:p>
                      <a:pPr algn="ctr"/>
                      <a:r>
                        <a:rPr lang="en-US" sz="1600" b="1" dirty="0"/>
                        <a:t>Location</a:t>
                      </a:r>
                    </a:p>
                  </a:txBody>
                  <a:tcPr/>
                </a:tc>
                <a:tc>
                  <a:txBody>
                    <a:bodyPr/>
                    <a:lstStyle/>
                    <a:p>
                      <a:pPr algn="ctr"/>
                      <a:r>
                        <a:rPr lang="en-US" sz="1200" dirty="0"/>
                        <a:t>Mountains,</a:t>
                      </a:r>
                      <a:r>
                        <a:rPr lang="en-US" sz="1200" baseline="0" dirty="0"/>
                        <a:t> lakes, seas</a:t>
                      </a:r>
                      <a:endParaRPr lang="en-US" sz="1200" dirty="0"/>
                    </a:p>
                  </a:txBody>
                  <a:tcPr/>
                </a:tc>
                <a:tc>
                  <a:txBody>
                    <a:bodyPr/>
                    <a:lstStyle/>
                    <a:p>
                      <a:pPr algn="l"/>
                      <a:r>
                        <a:rPr lang="en-US" sz="1200" dirty="0"/>
                        <a:t>The highest point in the </a:t>
                      </a:r>
                      <a:r>
                        <a:rPr lang="en-US" sz="1200" b="1" i="1" u="none" dirty="0" err="1"/>
                        <a:t>Catalinas</a:t>
                      </a:r>
                      <a:r>
                        <a:rPr lang="en-US" sz="1200" u="none" dirty="0"/>
                        <a:t> </a:t>
                      </a:r>
                      <a:r>
                        <a:rPr lang="en-US" sz="1200" dirty="0"/>
                        <a:t>is</a:t>
                      </a:r>
                      <a:r>
                        <a:rPr lang="en-US" sz="1200" b="1" i="1" dirty="0"/>
                        <a:t> Mount Lemmon</a:t>
                      </a:r>
                      <a:r>
                        <a:rPr lang="en-US" sz="1200" dirty="0"/>
                        <a:t> at an elevation of 9,157 feet above sea level.</a:t>
                      </a:r>
                    </a:p>
                  </a:txBody>
                  <a:tcPr/>
                </a:tc>
                <a:extLst>
                  <a:ext uri="{0D108BD9-81ED-4DB2-BD59-A6C34878D82A}">
                    <a16:rowId xmlns:a16="http://schemas.microsoft.com/office/drawing/2014/main" val="10003"/>
                  </a:ext>
                </a:extLst>
              </a:tr>
              <a:tr h="484094">
                <a:tc>
                  <a:txBody>
                    <a:bodyPr/>
                    <a:lstStyle/>
                    <a:p>
                      <a:pPr algn="ctr"/>
                      <a:r>
                        <a:rPr lang="en-US" sz="1600" dirty="0"/>
                        <a:t>Geo-Political</a:t>
                      </a:r>
                    </a:p>
                  </a:txBody>
                  <a:tcPr/>
                </a:tc>
                <a:tc>
                  <a:txBody>
                    <a:bodyPr/>
                    <a:lstStyle/>
                    <a:p>
                      <a:pPr algn="ctr"/>
                      <a:r>
                        <a:rPr lang="en-US" sz="1200" dirty="0"/>
                        <a:t>Countries,</a:t>
                      </a:r>
                      <a:r>
                        <a:rPr lang="en-US" sz="1200" baseline="0" dirty="0"/>
                        <a:t> states, provinces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 The </a:t>
                      </a:r>
                      <a:r>
                        <a:rPr lang="en-US" sz="1200" dirty="0" err="1"/>
                        <a:t>Catalinas</a:t>
                      </a:r>
                      <a:r>
                        <a:rPr lang="en-US" sz="1200" dirty="0"/>
                        <a:t>, are located north, and northeast of </a:t>
                      </a:r>
                      <a:r>
                        <a:rPr lang="en-US" sz="1200" b="1" i="1" dirty="0"/>
                        <a:t>Tucson</a:t>
                      </a:r>
                      <a:r>
                        <a:rPr lang="en-US" sz="1200" dirty="0"/>
                        <a:t>, </a:t>
                      </a:r>
                      <a:r>
                        <a:rPr lang="en-US" sz="1200" b="1" i="1" dirty="0"/>
                        <a:t>Arizona</a:t>
                      </a:r>
                      <a:r>
                        <a:rPr lang="en-US" sz="1200" dirty="0"/>
                        <a:t>, </a:t>
                      </a:r>
                      <a:r>
                        <a:rPr lang="en-US" sz="1200" b="1" i="1" dirty="0"/>
                        <a:t>United States.</a:t>
                      </a:r>
                    </a:p>
                  </a:txBody>
                  <a:tcPr/>
                </a:tc>
                <a:extLst>
                  <a:ext uri="{0D108BD9-81ED-4DB2-BD59-A6C34878D82A}">
                    <a16:rowId xmlns:a16="http://schemas.microsoft.com/office/drawing/2014/main" val="10004"/>
                  </a:ext>
                </a:extLst>
              </a:tr>
              <a:tr h="355002">
                <a:tc>
                  <a:txBody>
                    <a:bodyPr/>
                    <a:lstStyle/>
                    <a:p>
                      <a:pPr algn="ctr"/>
                      <a:r>
                        <a:rPr lang="en-US" sz="1600" dirty="0"/>
                        <a:t>Facility</a:t>
                      </a:r>
                    </a:p>
                  </a:txBody>
                  <a:tcPr/>
                </a:tc>
                <a:tc>
                  <a:txBody>
                    <a:bodyPr/>
                    <a:lstStyle/>
                    <a:p>
                      <a:pPr algn="ctr"/>
                      <a:r>
                        <a:rPr lang="en-US" sz="1200" dirty="0"/>
                        <a:t>Bridges, airports</a:t>
                      </a:r>
                    </a:p>
                  </a:txBody>
                  <a:tcPr/>
                </a:tc>
                <a:tc>
                  <a:txBody>
                    <a:bodyPr/>
                    <a:lstStyle/>
                    <a:p>
                      <a:pPr algn="l"/>
                      <a:r>
                        <a:rPr lang="en-US" sz="1200" dirty="0"/>
                        <a:t>In the late 1940s, </a:t>
                      </a:r>
                      <a:r>
                        <a:rPr lang="en-US" sz="1200" b="1" i="1" dirty="0"/>
                        <a:t>Chicago Midway </a:t>
                      </a:r>
                      <a:r>
                        <a:rPr lang="en-US" sz="1200" dirty="0"/>
                        <a:t>was the busiest airport in the United States by total aircraft operations.</a:t>
                      </a:r>
                    </a:p>
                  </a:txBody>
                  <a:tcPr/>
                </a:tc>
                <a:extLst>
                  <a:ext uri="{0D108BD9-81ED-4DB2-BD59-A6C34878D82A}">
                    <a16:rowId xmlns:a16="http://schemas.microsoft.com/office/drawing/2014/main" val="10005"/>
                  </a:ext>
                </a:extLst>
              </a:tr>
              <a:tr h="355002">
                <a:tc>
                  <a:txBody>
                    <a:bodyPr/>
                    <a:lstStyle/>
                    <a:p>
                      <a:pPr algn="ctr"/>
                      <a:r>
                        <a:rPr lang="en-US" sz="1600" dirty="0"/>
                        <a:t>Vehicles</a:t>
                      </a:r>
                    </a:p>
                  </a:txBody>
                  <a:tcPr/>
                </a:tc>
                <a:tc>
                  <a:txBody>
                    <a:bodyPr/>
                    <a:lstStyle/>
                    <a:p>
                      <a:pPr algn="ctr"/>
                      <a:r>
                        <a:rPr lang="en-US" sz="1200" dirty="0"/>
                        <a:t>Planes, trains, cars</a:t>
                      </a:r>
                    </a:p>
                  </a:txBody>
                  <a:tcPr/>
                </a:tc>
                <a:tc>
                  <a:txBody>
                    <a:bodyPr/>
                    <a:lstStyle/>
                    <a:p>
                      <a:pPr algn="l"/>
                      <a:r>
                        <a:rPr lang="en-US" sz="1200" dirty="0"/>
                        <a:t>The updated</a:t>
                      </a:r>
                      <a:r>
                        <a:rPr lang="en-US" sz="1200" baseline="0" dirty="0"/>
                        <a:t> </a:t>
                      </a:r>
                      <a:r>
                        <a:rPr lang="en-US" sz="1200" b="1" i="1" baseline="0" dirty="0"/>
                        <a:t>Mini Cooper </a:t>
                      </a:r>
                      <a:r>
                        <a:rPr lang="en-US" sz="1200" baseline="0" dirty="0"/>
                        <a:t>retains its charm and agility.</a:t>
                      </a:r>
                      <a:endParaRPr lang="en-US" sz="1200" dirty="0"/>
                    </a:p>
                  </a:txBody>
                  <a:tcPr/>
                </a:tc>
                <a:extLst>
                  <a:ext uri="{0D108BD9-81ED-4DB2-BD59-A6C34878D82A}">
                    <a16:rowId xmlns:a16="http://schemas.microsoft.com/office/drawing/2014/main" val="10006"/>
                  </a:ext>
                </a:extLst>
              </a:tr>
            </a:tbl>
          </a:graphicData>
        </a:graphic>
      </p:graphicFrame>
      <p:sp>
        <p:nvSpPr>
          <p:cNvPr id="6" name="TextBox 5"/>
          <p:cNvSpPr txBox="1"/>
          <p:nvPr/>
        </p:nvSpPr>
        <p:spPr>
          <a:xfrm>
            <a:off x="228600" y="5874603"/>
            <a:ext cx="8610600" cy="830997"/>
          </a:xfrm>
          <a:prstGeom prst="rect">
            <a:avLst/>
          </a:prstGeom>
          <a:solidFill>
            <a:schemeClr val="accent5">
              <a:lumMod val="20000"/>
              <a:lumOff val="80000"/>
            </a:schemeClr>
          </a:solidFill>
          <a:ln>
            <a:solidFill>
              <a:schemeClr val="accent1"/>
            </a:solidFill>
          </a:ln>
        </p:spPr>
        <p:txBody>
          <a:bodyPr wrap="square" rtlCol="0">
            <a:spAutoFit/>
          </a:bodyPr>
          <a:lstStyle/>
          <a:p>
            <a:r>
              <a:rPr lang="en-US" sz="1600" dirty="0"/>
              <a:t>In practice, named entity recognition can be extended to types that are not in the table above, such as temporal expressions (time and dates), genes, proteins, medical related concepts (disease, treatment and medical events) and etc.. </a:t>
            </a:r>
          </a:p>
        </p:txBody>
      </p:sp>
    </p:spTree>
    <p:extLst>
      <p:ext uri="{BB962C8B-B14F-4D97-AF65-F5344CB8AC3E}">
        <p14:creationId xmlns:p14="http://schemas.microsoft.com/office/powerpoint/2010/main" val="25001857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7463</TotalTime>
  <Words>7122</Words>
  <Application>Microsoft Macintosh PowerPoint</Application>
  <PresentationFormat>On-screen Show (4:3)</PresentationFormat>
  <Paragraphs>1236</Paragraphs>
  <Slides>69</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69</vt:i4>
      </vt:variant>
    </vt:vector>
  </HeadingPairs>
  <TitlesOfParts>
    <vt:vector size="75" baseType="lpstr">
      <vt:lpstr>Arial</vt:lpstr>
      <vt:lpstr>Calibri</vt:lpstr>
      <vt:lpstr>Cambria Math</vt:lpstr>
      <vt:lpstr>Courier New</vt:lpstr>
      <vt:lpstr>Times New Roman</vt:lpstr>
      <vt:lpstr>Office Theme</vt:lpstr>
      <vt:lpstr>Text Mining: Techniques, ontologies, and TOOLS</vt:lpstr>
      <vt:lpstr>Introduction</vt:lpstr>
      <vt:lpstr>Introduction</vt:lpstr>
      <vt:lpstr>Text mining techniques</vt:lpstr>
      <vt:lpstr>Text Classification</vt:lpstr>
      <vt:lpstr>Text Classification</vt:lpstr>
      <vt:lpstr>Support Vector Machine: Classification</vt:lpstr>
      <vt:lpstr>Text Classification</vt:lpstr>
      <vt:lpstr>Named Entity Recognition</vt:lpstr>
      <vt:lpstr>Named Entity Recognition</vt:lpstr>
      <vt:lpstr>Entity Relation Extraction</vt:lpstr>
      <vt:lpstr>Entity Relation Extraction</vt:lpstr>
      <vt:lpstr>Sentiment Analysis</vt:lpstr>
      <vt:lpstr>Sentiment Analysis</vt:lpstr>
      <vt:lpstr>Support Vector Machine: Classification</vt:lpstr>
      <vt:lpstr>Support Vector Machine: Classification</vt:lpstr>
      <vt:lpstr>Support Vector Machine: Classification</vt:lpstr>
      <vt:lpstr>ONTOLOGY</vt:lpstr>
      <vt:lpstr>Ontology</vt:lpstr>
      <vt:lpstr>WordNet</vt:lpstr>
      <vt:lpstr>WordNet</vt:lpstr>
      <vt:lpstr>SentiWordNet</vt:lpstr>
      <vt:lpstr>SentiWordNet</vt:lpstr>
      <vt:lpstr>Linguistic Inquiry and Word Count (LIWC)</vt:lpstr>
      <vt:lpstr>Linguistic Inquiry and Word Count (LIWC)</vt:lpstr>
      <vt:lpstr>Linguistic Inquiry and Word Count (LIWC)</vt:lpstr>
      <vt:lpstr>Unified Medical Language System (UMLS)</vt:lpstr>
      <vt:lpstr>Unified Medical Language System (UMLS)</vt:lpstr>
      <vt:lpstr>Unified Medical Language System (UMLS)</vt:lpstr>
      <vt:lpstr>Consumer Health Vocabulary (CHV)</vt:lpstr>
      <vt:lpstr>Shared Tasks (Competitions) in Healthcare and NLP</vt:lpstr>
      <vt:lpstr>Introduction</vt:lpstr>
      <vt:lpstr>BioNLP</vt:lpstr>
      <vt:lpstr>i2b2 Challenges</vt:lpstr>
      <vt:lpstr>Previous i2b2 Challenges</vt:lpstr>
      <vt:lpstr>TOPIC MODELING</vt:lpstr>
      <vt:lpstr>Topic Modeling</vt:lpstr>
      <vt:lpstr>Topic Modeling - LDA </vt:lpstr>
      <vt:lpstr>Topic Modeling - LDA</vt:lpstr>
      <vt:lpstr>LDA: Probabilistic Graphical Model</vt:lpstr>
      <vt:lpstr>Model Selection: Perplexity</vt:lpstr>
      <vt:lpstr>Cybersecurity Research Example –  Profiling Underground Economy Sellers</vt:lpstr>
      <vt:lpstr>Cybersecurity Research Example –  Profiling Underground Economy Sellers</vt:lpstr>
      <vt:lpstr>Topic Modeling - Tools</vt:lpstr>
      <vt:lpstr>Word Embedding</vt:lpstr>
      <vt:lpstr>Word Embedding</vt:lpstr>
      <vt:lpstr>Why Do We Need It?</vt:lpstr>
      <vt:lpstr>Why Do We Need It?</vt:lpstr>
      <vt:lpstr>Word Relationships</vt:lpstr>
      <vt:lpstr>Vector Representation of Words</vt:lpstr>
      <vt:lpstr>Word2vec –Vector Representation of Words (Mikolov et al. 2013)</vt:lpstr>
      <vt:lpstr>Word2vec –Vector Representation of Words (Mikolov et al. 2013)</vt:lpstr>
      <vt:lpstr>Word2vec –Vector Representation of Words (Mikolov et al. 2013)</vt:lpstr>
      <vt:lpstr>Word2vec –Vector Representation of Words (Mikolov et al. 2013)</vt:lpstr>
      <vt:lpstr>Word2Vec Visualization</vt:lpstr>
      <vt:lpstr>Word2Vec Example: Hacker Terms</vt:lpstr>
      <vt:lpstr>Word2Vec Example</vt:lpstr>
      <vt:lpstr>Word2Vec Example</vt:lpstr>
      <vt:lpstr>Word2Vec Example</vt:lpstr>
      <vt:lpstr>Running Word2Vec</vt:lpstr>
      <vt:lpstr>Implementation</vt:lpstr>
      <vt:lpstr>Deep Learning Resources</vt:lpstr>
      <vt:lpstr>A-Z list of Open Source NLP toolkits</vt:lpstr>
      <vt:lpstr>PowerPoint Presentation</vt:lpstr>
      <vt:lpstr>PowerPoint Presentation</vt:lpstr>
      <vt:lpstr>PowerPoint Presentation</vt:lpstr>
      <vt:lpstr>PowerPoint Presentation</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Xiao</dc:creator>
  <cp:lastModifiedBy>Chen, Hsinchun - (hsinchun)</cp:lastModifiedBy>
  <cp:revision>493</cp:revision>
  <cp:lastPrinted>2019-04-08T20:28:39Z</cp:lastPrinted>
  <dcterms:created xsi:type="dcterms:W3CDTF">2013-12-04T23:25:02Z</dcterms:created>
  <dcterms:modified xsi:type="dcterms:W3CDTF">2020-04-13T23:13:13Z</dcterms:modified>
</cp:coreProperties>
</file>

<file path=docProps/thumbnail.jpeg>
</file>